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6" r:id="rId5"/>
    <p:sldId id="259" r:id="rId6"/>
    <p:sldId id="260" r:id="rId7"/>
    <p:sldId id="261" r:id="rId8"/>
    <p:sldId id="300" r:id="rId9"/>
    <p:sldId id="297" r:id="rId10"/>
    <p:sldId id="298" r:id="rId11"/>
    <p:sldId id="299" r:id="rId12"/>
    <p:sldId id="335" r:id="rId13"/>
    <p:sldId id="336" r:id="rId14"/>
    <p:sldId id="294" r:id="rId15"/>
    <p:sldId id="302" r:id="rId16"/>
    <p:sldId id="304" r:id="rId17"/>
    <p:sldId id="311" r:id="rId18"/>
    <p:sldId id="301" r:id="rId19"/>
    <p:sldId id="310" r:id="rId20"/>
    <p:sldId id="312" r:id="rId21"/>
    <p:sldId id="315" r:id="rId22"/>
    <p:sldId id="313" r:id="rId23"/>
    <p:sldId id="314" r:id="rId24"/>
    <p:sldId id="306" r:id="rId25"/>
    <p:sldId id="307" r:id="rId26"/>
    <p:sldId id="316" r:id="rId27"/>
    <p:sldId id="317" r:id="rId28"/>
    <p:sldId id="318" r:id="rId29"/>
    <p:sldId id="319" r:id="rId30"/>
    <p:sldId id="320" r:id="rId31"/>
    <p:sldId id="308" r:id="rId32"/>
    <p:sldId id="321" r:id="rId33"/>
    <p:sldId id="322" r:id="rId34"/>
    <p:sldId id="323" r:id="rId35"/>
    <p:sldId id="324" r:id="rId36"/>
    <p:sldId id="325" r:id="rId37"/>
    <p:sldId id="326" r:id="rId38"/>
    <p:sldId id="305" r:id="rId39"/>
    <p:sldId id="327" r:id="rId40"/>
    <p:sldId id="328" r:id="rId41"/>
    <p:sldId id="329" r:id="rId42"/>
    <p:sldId id="337" r:id="rId43"/>
    <p:sldId id="330" r:id="rId44"/>
    <p:sldId id="331" r:id="rId45"/>
    <p:sldId id="332" r:id="rId46"/>
    <p:sldId id="333" r:id="rId47"/>
    <p:sldId id="33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8732-7B8B-40AC-9D74-BCBA1772F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6AA2B-32B2-4FF0-9AD1-9F7DBE69B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2CA19-7867-4781-9780-7484F8906989}"/>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5" name="Footer Placeholder 4">
            <a:extLst>
              <a:ext uri="{FF2B5EF4-FFF2-40B4-BE49-F238E27FC236}">
                <a16:creationId xmlns:a16="http://schemas.microsoft.com/office/drawing/2014/main" id="{3650828E-0B6E-4C50-AB98-7C822D6A47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E0E8B5-83A8-4204-8D4B-424DCA710F46}"/>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330730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751C-C5D1-44D2-8C44-24DF77592D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0E3FF3-DB1E-4E92-96D6-69222E681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14522-1418-4B79-9365-DB48CD2A49AE}"/>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5" name="Footer Placeholder 4">
            <a:extLst>
              <a:ext uri="{FF2B5EF4-FFF2-40B4-BE49-F238E27FC236}">
                <a16:creationId xmlns:a16="http://schemas.microsoft.com/office/drawing/2014/main" id="{BCDFA4ED-4478-41E0-878F-14462806EC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4F8BD8-5E70-4653-802A-0F5B596B376C}"/>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52077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8F24-A84E-4670-A023-CF1C464FE6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E2267-92FF-4DD6-95EA-A25F792232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6F24F-8C10-4DA4-8EC7-EB35D7D1B067}"/>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5" name="Footer Placeholder 4">
            <a:extLst>
              <a:ext uri="{FF2B5EF4-FFF2-40B4-BE49-F238E27FC236}">
                <a16:creationId xmlns:a16="http://schemas.microsoft.com/office/drawing/2014/main" id="{AC37E564-CDF2-4C39-A439-0120CEE7E7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10794-4674-48A1-9E25-E2401F2F0161}"/>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242652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C7B2-8E1D-4D45-8A94-B6083AE07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B6C95-1007-4571-94E1-DAC4721AA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57AE2-38B7-4C48-9649-759EA4C84CC5}"/>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5" name="Footer Placeholder 4">
            <a:extLst>
              <a:ext uri="{FF2B5EF4-FFF2-40B4-BE49-F238E27FC236}">
                <a16:creationId xmlns:a16="http://schemas.microsoft.com/office/drawing/2014/main" id="{04E1098C-E3EC-4ADC-991C-55423AF06E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CE1EDB-C4B1-4D81-A471-F19BABED5459}"/>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270563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2905-E12D-40B7-A212-13A06C47B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F08467-21D2-473B-B97D-7A24D422C9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F6612D-B526-4019-A426-09799CFBC9DE}"/>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5" name="Footer Placeholder 4">
            <a:extLst>
              <a:ext uri="{FF2B5EF4-FFF2-40B4-BE49-F238E27FC236}">
                <a16:creationId xmlns:a16="http://schemas.microsoft.com/office/drawing/2014/main" id="{9C4B4257-4AC0-4600-A00A-3D9FA0EECF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E951CC-6A4A-41A9-A505-506BA1DA0A1E}"/>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337223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85A5-1179-45CB-9FDC-18DDA1F19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2B7E9-E667-4C31-9C45-3155B59722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4D581-1DBE-471F-B2C1-63CD26D6B9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C8168D-42BE-4EF1-9A25-94D64DA0E576}"/>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6" name="Footer Placeholder 5">
            <a:extLst>
              <a:ext uri="{FF2B5EF4-FFF2-40B4-BE49-F238E27FC236}">
                <a16:creationId xmlns:a16="http://schemas.microsoft.com/office/drawing/2014/main" id="{433295EE-C06A-4897-9ABD-FC1FD05141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471177-4999-4523-90F4-105F73C5F393}"/>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19384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BF34-A816-4B6A-9D21-E46EBCF14B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7FF12-2FF4-46E6-AD80-2FF16433A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F8A17-A0A0-4DE9-A818-FA03906116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BE9A2-81C8-4CF4-BE17-7B51F8AA4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5ABF18-7D28-4EEF-A873-AEA6465BA7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5F6BBD-9A33-459D-86EB-67B5005F3C9A}"/>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8" name="Footer Placeholder 7">
            <a:extLst>
              <a:ext uri="{FF2B5EF4-FFF2-40B4-BE49-F238E27FC236}">
                <a16:creationId xmlns:a16="http://schemas.microsoft.com/office/drawing/2014/main" id="{2378335A-D1CC-447A-A6D3-3E53EDB2BC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20232E-CB5D-4894-B8E9-84B9EF15E8A1}"/>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16269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4DCA-F726-41ED-B7AE-14163D14F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C7E2A5-0C36-45BE-80E0-1CF198B3E262}"/>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4" name="Footer Placeholder 3">
            <a:extLst>
              <a:ext uri="{FF2B5EF4-FFF2-40B4-BE49-F238E27FC236}">
                <a16:creationId xmlns:a16="http://schemas.microsoft.com/office/drawing/2014/main" id="{4516B385-334C-41E6-97F7-371C4138BF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9B07A7-952B-4B07-A023-B1444F143ADA}"/>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384430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558C0-772D-4688-BEB5-F925DEAF2984}"/>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3" name="Footer Placeholder 2">
            <a:extLst>
              <a:ext uri="{FF2B5EF4-FFF2-40B4-BE49-F238E27FC236}">
                <a16:creationId xmlns:a16="http://schemas.microsoft.com/office/drawing/2014/main" id="{2E929750-4FED-4ED2-86D3-F122B4ACE0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ECF136-AB20-4192-A167-7012B82E77D2}"/>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8767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EDC9-F358-4AF8-B7FD-61C4EBDBB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A146D-B02A-4035-8283-CEAF96E49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89518C-4B32-430D-B414-92CA6978B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7005A0-8458-45E2-A7CE-163BD8EA63B8}"/>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6" name="Footer Placeholder 5">
            <a:extLst>
              <a:ext uri="{FF2B5EF4-FFF2-40B4-BE49-F238E27FC236}">
                <a16:creationId xmlns:a16="http://schemas.microsoft.com/office/drawing/2014/main" id="{6251CF23-F5AA-4D84-8E46-899ABEF5F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2E3880-C729-4AB5-9CBB-B6BA49F09A0F}"/>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41668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54D-6A0E-469B-BC34-E5FCAA402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BD1D0-7E05-47C5-B6BE-43FDA120EB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DBAC27-3EED-4225-814E-A8FA04457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CECC3C-58D2-4F17-881A-CC95F6F96885}"/>
              </a:ext>
            </a:extLst>
          </p:cNvPr>
          <p:cNvSpPr>
            <a:spLocks noGrp="1"/>
          </p:cNvSpPr>
          <p:nvPr>
            <p:ph type="dt" sz="half" idx="10"/>
          </p:nvPr>
        </p:nvSpPr>
        <p:spPr/>
        <p:txBody>
          <a:bodyPr/>
          <a:lstStyle/>
          <a:p>
            <a:fld id="{157D20AE-9F67-4B04-B0F1-7B5C596F9BA9}" type="datetimeFigureOut">
              <a:rPr lang="en-US" smtClean="0"/>
              <a:t>4/28/2019</a:t>
            </a:fld>
            <a:endParaRPr lang="en-US" dirty="0"/>
          </a:p>
        </p:txBody>
      </p:sp>
      <p:sp>
        <p:nvSpPr>
          <p:cNvPr id="6" name="Footer Placeholder 5">
            <a:extLst>
              <a:ext uri="{FF2B5EF4-FFF2-40B4-BE49-F238E27FC236}">
                <a16:creationId xmlns:a16="http://schemas.microsoft.com/office/drawing/2014/main" id="{0E2AE870-93E8-4E9C-82FE-DAAC94624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476689-4280-4623-A34B-9179F781BCB2}"/>
              </a:ext>
            </a:extLst>
          </p:cNvPr>
          <p:cNvSpPr>
            <a:spLocks noGrp="1"/>
          </p:cNvSpPr>
          <p:nvPr>
            <p:ph type="sldNum" sz="quarter" idx="12"/>
          </p:nvPr>
        </p:nvSpPr>
        <p:spPr/>
        <p:txBody>
          <a:bodyPr/>
          <a:lstStyle/>
          <a:p>
            <a:fld id="{84D8F2F7-1EAF-48CC-93BD-8D26D42FF4FC}" type="slidenum">
              <a:rPr lang="en-US" smtClean="0"/>
              <a:t>‹#›</a:t>
            </a:fld>
            <a:endParaRPr lang="en-US" dirty="0"/>
          </a:p>
        </p:txBody>
      </p:sp>
    </p:spTree>
    <p:extLst>
      <p:ext uri="{BB962C8B-B14F-4D97-AF65-F5344CB8AC3E}">
        <p14:creationId xmlns:p14="http://schemas.microsoft.com/office/powerpoint/2010/main" val="279121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2347D-26E8-4612-9AF8-3E350463C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5017F-21CE-40E2-ABF4-9F0D96758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7C363-3A29-406C-B3D3-A906AF203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D20AE-9F67-4B04-B0F1-7B5C596F9BA9}" type="datetimeFigureOut">
              <a:rPr lang="en-US" smtClean="0"/>
              <a:t>4/28/2019</a:t>
            </a:fld>
            <a:endParaRPr lang="en-US" dirty="0"/>
          </a:p>
        </p:txBody>
      </p:sp>
      <p:sp>
        <p:nvSpPr>
          <p:cNvPr id="5" name="Footer Placeholder 4">
            <a:extLst>
              <a:ext uri="{FF2B5EF4-FFF2-40B4-BE49-F238E27FC236}">
                <a16:creationId xmlns:a16="http://schemas.microsoft.com/office/drawing/2014/main" id="{BC2E33A3-B662-4407-843F-AEE8AB1F2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D23B652-008C-4E48-8F7A-BE0DD7313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8F2F7-1EAF-48CC-93BD-8D26D42FF4FC}" type="slidenum">
              <a:rPr lang="en-US" smtClean="0"/>
              <a:t>‹#›</a:t>
            </a:fld>
            <a:endParaRPr lang="en-US" dirty="0"/>
          </a:p>
        </p:txBody>
      </p:sp>
    </p:spTree>
    <p:extLst>
      <p:ext uri="{BB962C8B-B14F-4D97-AF65-F5344CB8AC3E}">
        <p14:creationId xmlns:p14="http://schemas.microsoft.com/office/powerpoint/2010/main" val="351469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ationalacademies.org/hmd/~/media/Files/Activity%20Files/Research/HIPAAandResearch/PrittsPrivacyFinalDraftweb.ash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6BA1-A0FC-4ED5-BF09-C5D16CAC33F3}"/>
              </a:ext>
            </a:extLst>
          </p:cNvPr>
          <p:cNvSpPr>
            <a:spLocks noGrp="1"/>
          </p:cNvSpPr>
          <p:nvPr>
            <p:ph type="ctrTitle"/>
          </p:nvPr>
        </p:nvSpPr>
        <p:spPr>
          <a:xfrm>
            <a:off x="975360" y="949325"/>
            <a:ext cx="10241280" cy="2306637"/>
          </a:xfrm>
        </p:spPr>
        <p:txBody>
          <a:bodyPr>
            <a:noAutofit/>
          </a:bodyPr>
          <a:lstStyle/>
          <a:p>
            <a:r>
              <a:rPr lang="en-US" sz="4400" dirty="0"/>
              <a:t>AnomiGAN: Generative adversarial networks for anonymizing private medical data</a:t>
            </a:r>
          </a:p>
        </p:txBody>
      </p:sp>
      <p:sp>
        <p:nvSpPr>
          <p:cNvPr id="3" name="Subtitle 2">
            <a:extLst>
              <a:ext uri="{FF2B5EF4-FFF2-40B4-BE49-F238E27FC236}">
                <a16:creationId xmlns:a16="http://schemas.microsoft.com/office/drawing/2014/main" id="{5B632B7C-916D-4247-99E5-C40E62F1601D}"/>
              </a:ext>
            </a:extLst>
          </p:cNvPr>
          <p:cNvSpPr>
            <a:spLocks noGrp="1"/>
          </p:cNvSpPr>
          <p:nvPr>
            <p:ph type="subTitle" idx="1"/>
          </p:nvPr>
        </p:nvSpPr>
        <p:spPr/>
        <p:txBody>
          <a:bodyPr/>
          <a:lstStyle/>
          <a:p>
            <a:r>
              <a:rPr lang="en-US" sz="3200" dirty="0"/>
              <a:t>Published by Ho Bae, </a:t>
            </a:r>
            <a:r>
              <a:rPr lang="en-US" sz="3200" dirty="0" err="1"/>
              <a:t>Dahuin</a:t>
            </a:r>
            <a:r>
              <a:rPr lang="en-US" sz="3200" dirty="0"/>
              <a:t> Jung and </a:t>
            </a:r>
            <a:r>
              <a:rPr lang="en-US" sz="3200" dirty="0" err="1"/>
              <a:t>Sungroh</a:t>
            </a:r>
            <a:r>
              <a:rPr lang="en-US" sz="3200" dirty="0"/>
              <a:t> Yoon</a:t>
            </a:r>
          </a:p>
          <a:p>
            <a:endParaRPr lang="en-US" dirty="0"/>
          </a:p>
          <a:p>
            <a:r>
              <a:rPr lang="en-US" sz="3200" dirty="0"/>
              <a:t>Presented by </a:t>
            </a:r>
            <a:r>
              <a:rPr lang="en-US" sz="3200" dirty="0" err="1"/>
              <a:t>Jiali</a:t>
            </a:r>
            <a:r>
              <a:rPr lang="en-US" sz="3200" dirty="0"/>
              <a:t> Wang</a:t>
            </a:r>
          </a:p>
        </p:txBody>
      </p:sp>
    </p:spTree>
    <p:extLst>
      <p:ext uri="{BB962C8B-B14F-4D97-AF65-F5344CB8AC3E}">
        <p14:creationId xmlns:p14="http://schemas.microsoft.com/office/powerpoint/2010/main" val="200165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49406-9146-4C89-BC3E-A3462CD2575A}"/>
              </a:ext>
            </a:extLst>
          </p:cNvPr>
          <p:cNvSpPr>
            <a:spLocks noGrp="1"/>
          </p:cNvSpPr>
          <p:nvPr>
            <p:ph idx="1"/>
          </p:nvPr>
        </p:nvSpPr>
        <p:spPr>
          <a:xfrm>
            <a:off x="838200" y="944880"/>
            <a:ext cx="10876280" cy="5232083"/>
          </a:xfrm>
        </p:spPr>
        <p:txBody>
          <a:bodyPr>
            <a:normAutofit/>
          </a:bodyPr>
          <a:lstStyle/>
          <a:p>
            <a:r>
              <a:rPr lang="en-US" dirty="0"/>
              <a:t>AnomiGAN allows a user to adjust the anonymization level to their likings. </a:t>
            </a:r>
          </a:p>
          <a:p>
            <a:endParaRPr lang="en-US" dirty="0"/>
          </a:p>
          <a:p>
            <a:r>
              <a:rPr lang="en-US" dirty="0"/>
              <a:t>Also helps ensure minimal anonymity by reducing confidential level, in order to promote data sharing between institutions with the same privacy guidelines.</a:t>
            </a:r>
          </a:p>
          <a:p>
            <a:endParaRPr lang="en-US" dirty="0"/>
          </a:p>
          <a:p>
            <a:r>
              <a:rPr lang="en-US" dirty="0"/>
              <a:t>Confidence level relies on the </a:t>
            </a:r>
            <a:r>
              <a:rPr lang="el-GR" dirty="0"/>
              <a:t>δ </a:t>
            </a:r>
            <a:r>
              <a:rPr lang="en-US" dirty="0"/>
              <a:t>acting like </a:t>
            </a:r>
            <a:r>
              <a:rPr lang="el-GR" dirty="0"/>
              <a:t>δ</a:t>
            </a:r>
            <a:r>
              <a:rPr lang="en-US" dirty="0"/>
              <a:t>-differential privacy method (Dwork and Pottenger, 2013)</a:t>
            </a:r>
          </a:p>
          <a:p>
            <a:endParaRPr lang="en-US" dirty="0"/>
          </a:p>
          <a:p>
            <a:r>
              <a:rPr lang="en-US" dirty="0"/>
              <a:t>Non-deterministic model by variance addition</a:t>
            </a:r>
          </a:p>
        </p:txBody>
      </p:sp>
    </p:spTree>
    <p:extLst>
      <p:ext uri="{BB962C8B-B14F-4D97-AF65-F5344CB8AC3E}">
        <p14:creationId xmlns:p14="http://schemas.microsoft.com/office/powerpoint/2010/main" val="279489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8310B5-DDC3-4AAE-BF1B-0D73ED90199B}"/>
              </a:ext>
            </a:extLst>
          </p:cNvPr>
          <p:cNvSpPr txBox="1">
            <a:spLocks/>
          </p:cNvSpPr>
          <p:nvPr/>
        </p:nvSpPr>
        <p:spPr>
          <a:xfrm>
            <a:off x="323850" y="504824"/>
            <a:ext cx="11515725" cy="59721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a:p>
            <a:pPr marL="0" indent="0">
              <a:buFont typeface="Arial" panose="020B0604020202020204" pitchFamily="34" charset="0"/>
              <a:buNone/>
            </a:pPr>
            <a:r>
              <a:rPr lang="en-US" dirty="0"/>
              <a:t>Background </a:t>
            </a:r>
          </a:p>
          <a:p>
            <a:pPr marL="0" indent="0">
              <a:buFont typeface="Arial" panose="020B0604020202020204" pitchFamily="34" charset="0"/>
              <a:buNone/>
            </a:pPr>
            <a:r>
              <a:rPr lang="en-US" dirty="0"/>
              <a:t>The importance of this problem</a:t>
            </a:r>
          </a:p>
          <a:p>
            <a:pPr marL="0" indent="0">
              <a:buNone/>
            </a:pPr>
            <a:r>
              <a:rPr lang="en-US" dirty="0">
                <a:solidFill>
                  <a:srgbClr val="FF0000"/>
                </a:solidFill>
              </a:rPr>
              <a:t>What has been done already</a:t>
            </a:r>
          </a:p>
          <a:p>
            <a:pPr marL="0" indent="0">
              <a:buFont typeface="Arial" panose="020B0604020202020204" pitchFamily="34" charset="0"/>
              <a:buNone/>
            </a:pPr>
            <a:r>
              <a:rPr lang="en-US" dirty="0"/>
              <a:t>The contributions of the authors</a:t>
            </a:r>
          </a:p>
          <a:p>
            <a:pPr marL="0" indent="0">
              <a:buFont typeface="Arial" panose="020B0604020202020204" pitchFamily="34" charset="0"/>
              <a:buNone/>
            </a:pPr>
            <a:endParaRPr lang="en-US" dirty="0"/>
          </a:p>
          <a:p>
            <a:r>
              <a:rPr lang="en-US" dirty="0"/>
              <a:t>Methods</a:t>
            </a:r>
          </a:p>
          <a:p>
            <a:pPr marL="0" indent="0">
              <a:buFont typeface="Arial" panose="020B0604020202020204" pitchFamily="34" charset="0"/>
              <a:buNone/>
            </a:pPr>
            <a:r>
              <a:rPr lang="en-US" dirty="0"/>
              <a:t>Method descriptions</a:t>
            </a:r>
          </a:p>
          <a:p>
            <a:pPr marL="0" indent="0">
              <a:buFont typeface="Arial" panose="020B0604020202020204" pitchFamily="34" charset="0"/>
              <a:buNone/>
            </a:pPr>
            <a:endParaRPr lang="en-US" dirty="0"/>
          </a:p>
          <a:p>
            <a:r>
              <a:rPr lang="en-US" dirty="0"/>
              <a:t>Results</a:t>
            </a:r>
          </a:p>
          <a:p>
            <a:pPr marL="0" indent="0">
              <a:buFont typeface="Arial" panose="020B0604020202020204" pitchFamily="34" charset="0"/>
              <a:buNone/>
            </a:pPr>
            <a:r>
              <a:rPr lang="en-US" dirty="0"/>
              <a:t>Data summary</a:t>
            </a:r>
          </a:p>
          <a:p>
            <a:pPr marL="0" indent="0">
              <a:buFont typeface="Arial" panose="020B0604020202020204" pitchFamily="34" charset="0"/>
              <a:buNone/>
            </a:pPr>
            <a:r>
              <a:rPr lang="en-US" dirty="0"/>
              <a:t>Method comparison</a:t>
            </a:r>
          </a:p>
          <a:p>
            <a:pPr marL="0" indent="0">
              <a:buFont typeface="Arial" panose="020B0604020202020204" pitchFamily="34" charset="0"/>
              <a:buNone/>
            </a:pPr>
            <a:r>
              <a:rPr lang="en-US" dirty="0"/>
              <a:t>Accuracy measure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2067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1BA6-BCAE-423D-8A89-9B874D29485E}"/>
              </a:ext>
            </a:extLst>
          </p:cNvPr>
          <p:cNvSpPr>
            <a:spLocks noGrp="1"/>
          </p:cNvSpPr>
          <p:nvPr>
            <p:ph type="title"/>
          </p:nvPr>
        </p:nvSpPr>
        <p:spPr>
          <a:xfrm>
            <a:off x="838200" y="365125"/>
            <a:ext cx="11079480" cy="1270635"/>
          </a:xfrm>
        </p:spPr>
        <p:txBody>
          <a:bodyPr>
            <a:normAutofit/>
          </a:bodyPr>
          <a:lstStyle/>
          <a:p>
            <a:r>
              <a:rPr lang="en-US" sz="3200" dirty="0"/>
              <a:t>Approaches to Improve Protection of Personal Medical Data</a:t>
            </a:r>
          </a:p>
        </p:txBody>
      </p:sp>
      <p:sp>
        <p:nvSpPr>
          <p:cNvPr id="3" name="Content Placeholder 2">
            <a:extLst>
              <a:ext uri="{FF2B5EF4-FFF2-40B4-BE49-F238E27FC236}">
                <a16:creationId xmlns:a16="http://schemas.microsoft.com/office/drawing/2014/main" id="{93007950-9452-40E5-BAFF-02C0826657B7}"/>
              </a:ext>
            </a:extLst>
          </p:cNvPr>
          <p:cNvSpPr>
            <a:spLocks noGrp="1"/>
          </p:cNvSpPr>
          <p:nvPr>
            <p:ph idx="1"/>
          </p:nvPr>
        </p:nvSpPr>
        <p:spPr>
          <a:xfrm>
            <a:off x="274320" y="1490345"/>
            <a:ext cx="11531600" cy="4808855"/>
          </a:xfrm>
        </p:spPr>
        <p:txBody>
          <a:bodyPr>
            <a:normAutofit fontScale="85000" lnSpcReduction="20000"/>
          </a:bodyPr>
          <a:lstStyle/>
          <a:p>
            <a:r>
              <a:rPr lang="en-US" dirty="0"/>
              <a:t>Statistical-based anonymization</a:t>
            </a:r>
          </a:p>
          <a:p>
            <a:pPr marL="0" indent="0">
              <a:buNone/>
            </a:pPr>
            <a:r>
              <a:rPr lang="en-US" dirty="0"/>
              <a:t>Relies on strong assumptions of the background population (Simmons and </a:t>
            </a:r>
            <a:r>
              <a:rPr lang="en-US" dirty="0" err="1"/>
              <a:t>Sahinalp</a:t>
            </a:r>
            <a:r>
              <a:rPr lang="en-US" dirty="0"/>
              <a:t>, 2019)</a:t>
            </a:r>
          </a:p>
          <a:p>
            <a:pPr marL="0" indent="0">
              <a:buNone/>
            </a:pPr>
            <a:r>
              <a:rPr lang="en-US" dirty="0"/>
              <a:t>Differential Privacy (DP) is a state-of-the-art method to guarantee privacy (</a:t>
            </a:r>
            <a:r>
              <a:rPr lang="en-US" dirty="0" err="1"/>
              <a:t>Dwork</a:t>
            </a:r>
            <a:r>
              <a:rPr lang="en-US" dirty="0"/>
              <a:t>, 2011)</a:t>
            </a:r>
          </a:p>
          <a:p>
            <a:pPr marL="0" indent="0">
              <a:buNone/>
            </a:pPr>
            <a:r>
              <a:rPr lang="en-US" dirty="0"/>
              <a:t>Limit: only applicable to a few genomic loci, could lead to inaccuracies when loci size goes up</a:t>
            </a:r>
          </a:p>
          <a:p>
            <a:pPr marL="0" indent="0">
              <a:buNone/>
            </a:pPr>
            <a:r>
              <a:rPr lang="en-US" dirty="0"/>
              <a:t>No computational overhead</a:t>
            </a:r>
          </a:p>
          <a:p>
            <a:pPr marL="0" indent="0">
              <a:buNone/>
            </a:pPr>
            <a:endParaRPr lang="en-US" dirty="0"/>
          </a:p>
          <a:p>
            <a:r>
              <a:rPr lang="en-US" dirty="0"/>
              <a:t>Encryption</a:t>
            </a:r>
          </a:p>
          <a:p>
            <a:pPr marL="0" indent="0">
              <a:buNone/>
            </a:pPr>
            <a:r>
              <a:rPr lang="en-US" dirty="0"/>
              <a:t>Homomorphic encryption, allows for sharing of personal medical data with accuracy</a:t>
            </a:r>
          </a:p>
          <a:p>
            <a:pPr marL="0" indent="0">
              <a:buNone/>
            </a:pPr>
            <a:r>
              <a:rPr lang="en-US" dirty="0"/>
              <a:t>Limit: Has a latency in the order of hundreds of seconds (Gilad-Bachrach et al., 2016)</a:t>
            </a:r>
          </a:p>
          <a:p>
            <a:pPr marL="0" indent="0">
              <a:buNone/>
            </a:pPr>
            <a:r>
              <a:rPr lang="en-US" dirty="0"/>
              <a:t>A simple operation limits adaptation to a complex model, like NN (Bae et al., 2018)</a:t>
            </a:r>
          </a:p>
          <a:p>
            <a:pPr marL="0" indent="0">
              <a:buNone/>
            </a:pPr>
            <a:r>
              <a:rPr lang="en-US" dirty="0"/>
              <a:t>Guarantees accuracy and preserves privacy, but has a bottleneck for computation complexity</a:t>
            </a:r>
          </a:p>
        </p:txBody>
      </p:sp>
    </p:spTree>
    <p:extLst>
      <p:ext uri="{BB962C8B-B14F-4D97-AF65-F5344CB8AC3E}">
        <p14:creationId xmlns:p14="http://schemas.microsoft.com/office/powerpoint/2010/main" val="193319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A6F8-5AD9-4176-B3C6-205414D4749F}"/>
              </a:ext>
            </a:extLst>
          </p:cNvPr>
          <p:cNvSpPr>
            <a:spLocks noGrp="1"/>
          </p:cNvSpPr>
          <p:nvPr>
            <p:ph type="title"/>
          </p:nvPr>
        </p:nvSpPr>
        <p:spPr/>
        <p:txBody>
          <a:bodyPr/>
          <a:lstStyle/>
          <a:p>
            <a:r>
              <a:rPr lang="en-US" dirty="0"/>
              <a:t>Why GANs</a:t>
            </a:r>
          </a:p>
        </p:txBody>
      </p:sp>
      <p:sp>
        <p:nvSpPr>
          <p:cNvPr id="3" name="Content Placeholder 2">
            <a:extLst>
              <a:ext uri="{FF2B5EF4-FFF2-40B4-BE49-F238E27FC236}">
                <a16:creationId xmlns:a16="http://schemas.microsoft.com/office/drawing/2014/main" id="{B32C3056-951A-47AF-9D63-AE2B2C9FCBB8}"/>
              </a:ext>
            </a:extLst>
          </p:cNvPr>
          <p:cNvSpPr>
            <a:spLocks noGrp="1"/>
          </p:cNvSpPr>
          <p:nvPr>
            <p:ph idx="1"/>
          </p:nvPr>
        </p:nvSpPr>
        <p:spPr>
          <a:xfrm>
            <a:off x="838200" y="2360463"/>
            <a:ext cx="10515600" cy="4351338"/>
          </a:xfrm>
        </p:spPr>
        <p:txBody>
          <a:bodyPr/>
          <a:lstStyle/>
          <a:p>
            <a:r>
              <a:rPr lang="en-US" dirty="0"/>
              <a:t>To address these two issues, we present a method based on generative adversarial networks (GANs) </a:t>
            </a:r>
          </a:p>
          <a:p>
            <a:endParaRPr lang="en-US" dirty="0"/>
          </a:p>
          <a:p>
            <a:r>
              <a:rPr lang="en-US" dirty="0"/>
              <a:t>It preserves similar prediction performance, while can protect privacy</a:t>
            </a:r>
          </a:p>
          <a:p>
            <a:endParaRPr lang="en-US" dirty="0"/>
          </a:p>
          <a:p>
            <a:endParaRPr lang="en-US" dirty="0"/>
          </a:p>
        </p:txBody>
      </p:sp>
    </p:spTree>
    <p:extLst>
      <p:ext uri="{BB962C8B-B14F-4D97-AF65-F5344CB8AC3E}">
        <p14:creationId xmlns:p14="http://schemas.microsoft.com/office/powerpoint/2010/main" val="27727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solidFill>
                  <a:srgbClr val="FF0000"/>
                </a:solidFill>
              </a:rPr>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27284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9CD27-605B-46CD-A985-79DE150FA35E}"/>
              </a:ext>
            </a:extLst>
          </p:cNvPr>
          <p:cNvSpPr>
            <a:spLocks noGrp="1"/>
          </p:cNvSpPr>
          <p:nvPr>
            <p:ph idx="1"/>
          </p:nvPr>
        </p:nvSpPr>
        <p:spPr>
          <a:xfrm>
            <a:off x="325120" y="193040"/>
            <a:ext cx="11744960" cy="6593840"/>
          </a:xfrm>
        </p:spPr>
        <p:txBody>
          <a:bodyPr>
            <a:normAutofit lnSpcReduction="10000"/>
          </a:bodyPr>
          <a:lstStyle/>
          <a:p>
            <a:r>
              <a:rPr lang="en-US" dirty="0"/>
              <a:t>Explored whether a generative model can be constructed to produce meaningful synthetic data that simultaneously conducts information preservation and privacy protection</a:t>
            </a:r>
          </a:p>
          <a:p>
            <a:endParaRPr lang="en-US" dirty="0"/>
          </a:p>
          <a:p>
            <a:r>
              <a:rPr lang="en-US" dirty="0"/>
              <a:t>E</a:t>
            </a:r>
            <a:r>
              <a:rPr lang="en-US" altLang="zh-CN" dirty="0"/>
              <a:t>valuated a generic method on prediction classifiers for two diseases (breast cancer and chronic kidney disease)</a:t>
            </a:r>
          </a:p>
          <a:p>
            <a:endParaRPr lang="en-US" altLang="zh-CN" dirty="0"/>
          </a:p>
          <a:p>
            <a:r>
              <a:rPr lang="en-US" dirty="0"/>
              <a:t>Found that prediction performance degradation is minimal compared to the original prediction result</a:t>
            </a:r>
          </a:p>
          <a:p>
            <a:endParaRPr lang="en-US" dirty="0"/>
          </a:p>
          <a:p>
            <a:r>
              <a:rPr lang="en-US" dirty="0"/>
              <a:t>Compared the proposed method with the most advanced techniques, and provided analysis of privacy parameter and accuracy</a:t>
            </a:r>
          </a:p>
          <a:p>
            <a:endParaRPr lang="en-US" dirty="0"/>
          </a:p>
          <a:p>
            <a:r>
              <a:rPr lang="en-US" dirty="0"/>
              <a:t>Revealed that the model becomes unstable when using a non-robust, target classifier</a:t>
            </a:r>
          </a:p>
          <a:p>
            <a:endParaRPr lang="en-US" dirty="0"/>
          </a:p>
        </p:txBody>
      </p:sp>
    </p:spTree>
    <p:extLst>
      <p:ext uri="{BB962C8B-B14F-4D97-AF65-F5344CB8AC3E}">
        <p14:creationId xmlns:p14="http://schemas.microsoft.com/office/powerpoint/2010/main" val="119700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solidFill>
                  <a:srgbClr val="FF0000"/>
                </a:solidFill>
              </a:rPr>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217088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C4D0AF-44E8-4DFA-AD6F-348613BE0D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075" y="167164"/>
            <a:ext cx="9213850" cy="3543300"/>
          </a:xfrm>
        </p:spPr>
      </p:pic>
      <p:sp>
        <p:nvSpPr>
          <p:cNvPr id="6" name="TextBox 5">
            <a:extLst>
              <a:ext uri="{FF2B5EF4-FFF2-40B4-BE49-F238E27FC236}">
                <a16:creationId xmlns:a16="http://schemas.microsoft.com/office/drawing/2014/main" id="{AD6AB848-ECAA-4E9F-A78D-1D6ED0513C28}"/>
              </a:ext>
            </a:extLst>
          </p:cNvPr>
          <p:cNvSpPr txBox="1"/>
          <p:nvPr/>
        </p:nvSpPr>
        <p:spPr>
          <a:xfrm>
            <a:off x="558800" y="4348480"/>
            <a:ext cx="1106424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training model has three parts: an encoder, a discriminator and a target classifier (pretrained discriminator)</a:t>
            </a:r>
          </a:p>
          <a:p>
            <a:endParaRPr lang="en-US" dirty="0"/>
          </a:p>
          <a:p>
            <a:pPr marL="285750" indent="-285750">
              <a:buFont typeface="Arial" panose="020B0604020202020204" pitchFamily="34" charset="0"/>
              <a:buChar char="•"/>
            </a:pPr>
            <a:r>
              <a:rPr lang="en-US" dirty="0"/>
              <a:t>Encoder:</a:t>
            </a:r>
            <a:r>
              <a:rPr lang="zh-CN" altLang="en-US" dirty="0"/>
              <a:t> </a:t>
            </a:r>
            <a:r>
              <a:rPr lang="en-US" altLang="zh-CN" dirty="0"/>
              <a:t>trained with random noise to generate synthetic data close to the form of input data</a:t>
            </a:r>
          </a:p>
          <a:p>
            <a:endParaRPr lang="en-US" altLang="zh-CN" dirty="0"/>
          </a:p>
          <a:p>
            <a:pPr marL="285750" indent="-285750">
              <a:buFont typeface="Arial" panose="020B0604020202020204" pitchFamily="34" charset="0"/>
              <a:buChar char="•"/>
            </a:pPr>
            <a:r>
              <a:rPr lang="en-US" dirty="0"/>
              <a:t>Target classifier:</a:t>
            </a:r>
            <a:r>
              <a:rPr lang="zh-CN" altLang="en-US" dirty="0"/>
              <a:t> </a:t>
            </a:r>
            <a:r>
              <a:rPr lang="en-US" dirty="0"/>
              <a:t>places a prediction score of a synthetic data generated by the encoder</a:t>
            </a:r>
          </a:p>
          <a:p>
            <a:endParaRPr lang="en-US" dirty="0"/>
          </a:p>
          <a:p>
            <a:pPr marL="285750" indent="-285750">
              <a:buFont typeface="Arial" panose="020B0604020202020204" pitchFamily="34" charset="0"/>
              <a:buChar char="•"/>
            </a:pPr>
            <a:r>
              <a:rPr lang="en-US" dirty="0"/>
              <a:t>Discriminator: generates a confidence score to differ synthetic data from original one</a:t>
            </a:r>
          </a:p>
          <a:p>
            <a:endParaRPr lang="en-US" dirty="0"/>
          </a:p>
          <a:p>
            <a:endParaRPr lang="en-US" dirty="0"/>
          </a:p>
        </p:txBody>
      </p:sp>
    </p:spTree>
    <p:extLst>
      <p:ext uri="{BB962C8B-B14F-4D97-AF65-F5344CB8AC3E}">
        <p14:creationId xmlns:p14="http://schemas.microsoft.com/office/powerpoint/2010/main" val="277591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416F-030D-486F-BA3A-CAF493FE0919}"/>
              </a:ext>
            </a:extLst>
          </p:cNvPr>
          <p:cNvSpPr>
            <a:spLocks noGrp="1"/>
          </p:cNvSpPr>
          <p:nvPr>
            <p:ph type="title"/>
          </p:nvPr>
        </p:nvSpPr>
        <p:spPr/>
        <p:txBody>
          <a:bodyPr/>
          <a:lstStyle/>
          <a:p>
            <a:r>
              <a:rPr lang="en-US" dirty="0"/>
              <a:t>Differential Privacy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0CDC03-4825-45E2-9E2A-E16AB84C5177}"/>
                  </a:ext>
                </a:extLst>
              </p:cNvPr>
              <p:cNvSpPr>
                <a:spLocks noGrp="1"/>
              </p:cNvSpPr>
              <p:nvPr>
                <p:ph idx="1"/>
              </p:nvPr>
            </p:nvSpPr>
            <p:spPr/>
            <p:txBody>
              <a:bodyPr/>
              <a:lstStyle/>
              <a:p>
                <a:r>
                  <a:rPr lang="en-US" dirty="0"/>
                  <a:t>DP is a privacy preserving model that guarantees to protect individuals from privacy loss from an adversary. It promises to minimize harm probability by adding noise to output: </a:t>
                </a:r>
              </a:p>
              <a:p>
                <a:endParaRPr lang="en-US" dirty="0"/>
              </a:p>
              <a:p>
                <a:pPr marL="0" indent="0">
                  <a:buNone/>
                </a:pPr>
                <a14:m>
                  <m:oMathPara xmlns:m="http://schemas.openxmlformats.org/officeDocument/2006/math">
                    <m:oMathParaPr>
                      <m:jc m:val="center"/>
                    </m:oMathParaPr>
                    <m:oMath xmlns:m="http://schemas.openxmlformats.org/officeDocument/2006/math">
                      <m:r>
                        <a:rPr lang="en-US" i="1" dirty="0" smtClean="0">
                          <a:latin typeface="Cambria Math" panose="02040503050406030204" pitchFamily="18" charset="0"/>
                        </a:rPr>
                        <m:t>𝑀</m:t>
                      </m:r>
                      <m:d>
                        <m:dPr>
                          <m:ctrlPr>
                            <a:rPr lang="en-US" i="1" dirty="0" smtClean="0">
                              <a:latin typeface="Cambria Math" panose="02040503050406030204" pitchFamily="18" charset="0"/>
                            </a:rPr>
                          </m:ctrlPr>
                        </m:dPr>
                        <m:e>
                          <m:r>
                            <a:rPr lang="en-US" i="1" dirty="0" smtClean="0">
                              <a:latin typeface="Cambria Math" panose="02040503050406030204" pitchFamily="18" charset="0"/>
                            </a:rPr>
                            <m:t>Ɗ</m:t>
                          </m:r>
                        </m:e>
                      </m:d>
                      <m:r>
                        <a:rPr lang="en-US" i="0" dirty="0">
                          <a:latin typeface="Cambria Math" panose="02040503050406030204" pitchFamily="18" charset="0"/>
                        </a:rPr>
                        <m:t>=</m:t>
                      </m:r>
                      <m:r>
                        <a:rPr lang="en-US" i="1" dirty="0">
                          <a:latin typeface="Cambria Math" panose="02040503050406030204" pitchFamily="18" charset="0"/>
                        </a:rPr>
                        <m:t>𝑓</m:t>
                      </m:r>
                      <m:d>
                        <m:dPr>
                          <m:ctrlPr>
                            <a:rPr lang="en-US" i="1" dirty="0" smtClean="0">
                              <a:latin typeface="Cambria Math" panose="02040503050406030204" pitchFamily="18" charset="0"/>
                            </a:rPr>
                          </m:ctrlPr>
                        </m:dPr>
                        <m:e>
                          <m:r>
                            <a:rPr lang="en-US" i="1" dirty="0" smtClean="0">
                              <a:latin typeface="Cambria Math" panose="02040503050406030204" pitchFamily="18" charset="0"/>
                            </a:rPr>
                            <m:t>Ɗ</m:t>
                          </m:r>
                        </m:e>
                      </m:d>
                      <m:r>
                        <a:rPr lang="en-US" i="0" dirty="0">
                          <a:latin typeface="Cambria Math" panose="02040503050406030204" pitchFamily="18" charset="0"/>
                        </a:rPr>
                        <m:t>+</m:t>
                      </m:r>
                      <m:r>
                        <a:rPr lang="en-US" i="1" dirty="0">
                          <a:latin typeface="Cambria Math" panose="02040503050406030204" pitchFamily="18" charset="0"/>
                        </a:rPr>
                        <m:t>𝜏</m:t>
                      </m:r>
                    </m:oMath>
                  </m:oMathPara>
                </a14:m>
                <a:endParaRPr lang="en-US" dirty="0"/>
              </a:p>
              <a:p>
                <a:pPr marL="0" indent="0">
                  <a:buNone/>
                </a:pPr>
                <a:endParaRPr lang="en-US" dirty="0"/>
              </a:p>
              <a:p>
                <a:pPr marL="0" indent="0">
                  <a:buNone/>
                </a:pPr>
                <a:r>
                  <a:rPr lang="en-US" dirty="0"/>
                  <a:t>Where M: </a:t>
                </a:r>
                <a14:m>
                  <m:oMath xmlns:m="http://schemas.openxmlformats.org/officeDocument/2006/math">
                    <m:r>
                      <a:rPr lang="en-US" i="1" dirty="0" smtClean="0">
                        <a:latin typeface="Cambria Math" panose="02040503050406030204" pitchFamily="18" charset="0"/>
                      </a:rPr>
                      <m:t>Ɗ</m:t>
                    </m:r>
                  </m:oMath>
                </a14:m>
                <a:r>
                  <a:rPr lang="en-US" dirty="0"/>
                  <a:t> → ℝ is a random function that takes a noise </a:t>
                </a:r>
                <a:r>
                  <a:rPr lang="el-GR" dirty="0"/>
                  <a:t>τ</a:t>
                </a:r>
                <a:r>
                  <a:rPr lang="en-US" dirty="0"/>
                  <a:t> to the output. </a:t>
                </a:r>
                <a14:m>
                  <m:oMath xmlns:m="http://schemas.openxmlformats.org/officeDocument/2006/math">
                    <m:r>
                      <a:rPr lang="en-US" i="1" dirty="0" smtClean="0">
                        <a:latin typeface="Cambria Math" panose="02040503050406030204" pitchFamily="18" charset="0"/>
                      </a:rPr>
                      <m:t>Ɗ</m:t>
                    </m:r>
                  </m:oMath>
                </a14:m>
                <a:r>
                  <a:rPr lang="en-US" dirty="0"/>
                  <a:t> is the target database, and </a:t>
                </a:r>
                <a14:m>
                  <m:oMath xmlns:m="http://schemas.openxmlformats.org/officeDocument/2006/math">
                    <m:r>
                      <a:rPr lang="en-US" i="1" dirty="0" smtClean="0">
                        <a:latin typeface="Cambria Math" panose="02040503050406030204" pitchFamily="18" charset="0"/>
                      </a:rPr>
                      <m:t>𝑓</m:t>
                    </m:r>
                  </m:oMath>
                </a14:m>
                <a:r>
                  <a:rPr lang="en-US" dirty="0"/>
                  <a:t> is the deterministic original query response. </a:t>
                </a:r>
              </a:p>
            </p:txBody>
          </p:sp>
        </mc:Choice>
        <mc:Fallback xmlns="">
          <p:sp>
            <p:nvSpPr>
              <p:cNvPr id="3" name="Content Placeholder 2">
                <a:extLst>
                  <a:ext uri="{FF2B5EF4-FFF2-40B4-BE49-F238E27FC236}">
                    <a16:creationId xmlns:a16="http://schemas.microsoft.com/office/drawing/2014/main" id="{E40CDC03-4825-45E2-9E2A-E16AB84C5177}"/>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33138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AF4C-D038-490B-ADC6-9F78AF386877}"/>
              </a:ext>
            </a:extLst>
          </p:cNvPr>
          <p:cNvSpPr>
            <a:spLocks noGrp="1"/>
          </p:cNvSpPr>
          <p:nvPr>
            <p:ph type="title"/>
          </p:nvPr>
        </p:nvSpPr>
        <p:spPr/>
        <p:txBody>
          <a:bodyPr/>
          <a:lstStyle/>
          <a:p>
            <a:r>
              <a:rPr lang="en-US" dirty="0"/>
              <a:t>Definition (Differential Privacy)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990557-6046-4BF2-BBFE-7B0C4D0B5487}"/>
                  </a:ext>
                </a:extLst>
              </p:cNvPr>
              <p:cNvSpPr>
                <a:spLocks noGrp="1"/>
              </p:cNvSpPr>
              <p:nvPr>
                <p:ph idx="1"/>
              </p:nvPr>
            </p:nvSpPr>
            <p:spPr/>
            <p:txBody>
              <a:bodyPr/>
              <a:lstStyle/>
              <a:p>
                <a:r>
                  <a:rPr lang="en-US" dirty="0"/>
                  <a:t>A random algorithm M with domain </a:t>
                </a:r>
                <a14:m>
                  <m:oMath xmlns:m="http://schemas.openxmlformats.org/officeDocument/2006/math">
                    <m:sSup>
                      <m:sSupPr>
                        <m:ctrlPr>
                          <a:rPr lang="en-US" i="1" smtClean="0">
                            <a:latin typeface="Cambria Math" panose="02040503050406030204" pitchFamily="18" charset="0"/>
                          </a:rPr>
                        </m:ctrlPr>
                      </m:sSupPr>
                      <m:e>
                        <m:r>
                          <m:rPr>
                            <m:nor/>
                          </m:rPr>
                          <a:rPr lang="en-US" dirty="0" smtClean="0"/>
                          <m:t>ℕ</m:t>
                        </m:r>
                      </m:e>
                      <m:sup>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up>
                    </m:sSup>
                  </m:oMath>
                </a14:m>
                <a:r>
                  <a:rPr lang="en-US" dirty="0"/>
                  <a:t> is </a:t>
                </a:r>
                <a:r>
                  <a:rPr lang="el-GR" dirty="0"/>
                  <a:t>δ</a:t>
                </a:r>
                <a:r>
                  <a:rPr lang="en-US" dirty="0"/>
                  <a:t>-differentially private if for all S ∈ Range (M) and for 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 </a:t>
                </a:r>
                <a14:m>
                  <m:oMath xmlns:m="http://schemas.openxmlformats.org/officeDocument/2006/math">
                    <m:sSup>
                      <m:sSupPr>
                        <m:ctrlPr>
                          <a:rPr lang="en-US" i="1" smtClean="0">
                            <a:latin typeface="Cambria Math" panose="02040503050406030204" pitchFamily="18" charset="0"/>
                          </a:rPr>
                        </m:ctrlPr>
                      </m:sSupPr>
                      <m:e>
                        <m:r>
                          <m:rPr>
                            <m:nor/>
                          </m:rPr>
                          <a:rPr lang="en-US" dirty="0" smtClean="0"/>
                          <m:t>ℕ</m:t>
                        </m:r>
                      </m:e>
                      <m:sup>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up>
                    </m:sSup>
                  </m:oMath>
                </a14:m>
                <a:r>
                  <a:rPr lang="en-US" dirty="0"/>
                  <a:t> such that D -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 ≤ 1:</a:t>
                </a:r>
              </a:p>
              <a:p>
                <a:endParaRPr lang="en-US" dirty="0"/>
              </a:p>
              <a:p>
                <a:endParaRPr lang="en-US" dirty="0"/>
              </a:p>
              <a:p>
                <a:pPr marL="457200" lvl="1" indent="0" algn="ctr">
                  <a:buNone/>
                </a:pPr>
                <a:r>
                  <a:rPr lang="en-US" dirty="0"/>
                  <a:t>Pr [</a:t>
                </a:r>
                <a14:m>
                  <m:oMath xmlns:m="http://schemas.openxmlformats.org/officeDocument/2006/math">
                    <m:r>
                      <a:rPr lang="en-US" i="1" dirty="0" smtClean="0">
                        <a:latin typeface="Cambria Math" panose="02040503050406030204" pitchFamily="18" charset="0"/>
                      </a:rPr>
                      <m:t>𝑀</m:t>
                    </m:r>
                    <m:d>
                      <m:dPr>
                        <m:ctrlPr>
                          <a:rPr lang="en-US" i="1" dirty="0" smtClean="0">
                            <a:latin typeface="Cambria Math" panose="02040503050406030204" pitchFamily="18" charset="0"/>
                          </a:rPr>
                        </m:ctrlPr>
                      </m:dPr>
                      <m:e>
                        <m:r>
                          <a:rPr lang="en-US" i="1" dirty="0" smtClean="0">
                            <a:latin typeface="Cambria Math" panose="02040503050406030204" pitchFamily="18" charset="0"/>
                          </a:rPr>
                          <m:t>Ɗ</m:t>
                        </m:r>
                      </m:e>
                    </m:d>
                  </m:oMath>
                </a14:m>
                <a:r>
                  <a:rPr lang="en-US" dirty="0"/>
                  <a:t> ∈ S] ≤ exp(</a:t>
                </a:r>
                <a:r>
                  <a:rPr lang="el-GR" dirty="0"/>
                  <a:t>δ</a:t>
                </a:r>
                <a:r>
                  <a:rPr lang="en-US" dirty="0"/>
                  <a:t>)Pr[M(</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Ɗ</m:t>
                        </m:r>
                      </m:e>
                      <m:sup>
                        <m:r>
                          <a:rPr lang="en-US" b="0" i="1" dirty="0" smtClean="0">
                            <a:latin typeface="Cambria Math" panose="02040503050406030204" pitchFamily="18" charset="0"/>
                          </a:rPr>
                          <m:t>′</m:t>
                        </m:r>
                      </m:sup>
                    </m:sSup>
                  </m:oMath>
                </a14:m>
                <a:r>
                  <a:rPr lang="en-US" dirty="0"/>
                  <a:t>) ∈ S]</a:t>
                </a:r>
              </a:p>
              <a:p>
                <a:pPr marL="457200" lvl="1" indent="0" algn="ctr">
                  <a:buNone/>
                </a:pPr>
                <a:endParaRPr lang="en-US" dirty="0"/>
              </a:p>
              <a:p>
                <a:pPr lvl="1"/>
                <a:endParaRPr lang="en-US" dirty="0"/>
              </a:p>
              <a:p>
                <a:pPr marL="457200" lvl="1" indent="0">
                  <a:buNone/>
                </a:pPr>
                <a:r>
                  <a:rPr lang="en-US" dirty="0"/>
                  <a:t>Where </a:t>
                </a:r>
                <a14:m>
                  <m:oMath xmlns:m="http://schemas.openxmlformats.org/officeDocument/2006/math">
                    <m:r>
                      <a:rPr lang="en-US" i="1" dirty="0" smtClean="0">
                        <a:latin typeface="Cambria Math" panose="02040503050406030204" pitchFamily="18" charset="0"/>
                      </a:rPr>
                      <m:t>Ɗ</m:t>
                    </m:r>
                  </m:oMath>
                </a14:m>
                <a:r>
                  <a:rPr lang="en-US" dirty="0"/>
                  <a:t> and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Ɗ</m:t>
                        </m:r>
                      </m:e>
                      <m:sup>
                        <m:r>
                          <a:rPr lang="en-US" b="0" i="1" dirty="0" smtClean="0">
                            <a:latin typeface="Cambria Math" panose="02040503050406030204" pitchFamily="18" charset="0"/>
                          </a:rPr>
                          <m:t>′</m:t>
                        </m:r>
                      </m:sup>
                    </m:sSup>
                  </m:oMath>
                </a14:m>
                <a:r>
                  <a:rPr lang="en-US" dirty="0"/>
                  <a:t> are the absolute value of the privacy loss that is bounded by </a:t>
                </a:r>
                <a:r>
                  <a:rPr lang="el-GR" dirty="0"/>
                  <a:t>δ</a:t>
                </a:r>
                <a:r>
                  <a:rPr lang="en-US" dirty="0"/>
                  <a:t> with probability at least 1 – </a:t>
                </a:r>
                <a:r>
                  <a:rPr lang="el-GR" dirty="0"/>
                  <a:t>δ</a:t>
                </a:r>
                <a:r>
                  <a:rPr lang="en-US" dirty="0"/>
                  <a:t> (Dwork et al., 2014) </a:t>
                </a:r>
              </a:p>
            </p:txBody>
          </p:sp>
        </mc:Choice>
        <mc:Fallback xmlns="">
          <p:sp>
            <p:nvSpPr>
              <p:cNvPr id="3" name="Content Placeholder 2">
                <a:extLst>
                  <a:ext uri="{FF2B5EF4-FFF2-40B4-BE49-F238E27FC236}">
                    <a16:creationId xmlns:a16="http://schemas.microsoft.com/office/drawing/2014/main" id="{AB990557-6046-4BF2-BBFE-7B0C4D0B5487}"/>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5140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2BA28-B32B-4F20-9F8D-94245F327DD7}"/>
              </a:ext>
            </a:extLst>
          </p:cNvPr>
          <p:cNvSpPr>
            <a:spLocks noGrp="1"/>
          </p:cNvSpPr>
          <p:nvPr>
            <p:ph idx="1"/>
          </p:nvPr>
        </p:nvSpPr>
        <p:spPr>
          <a:xfrm>
            <a:off x="838200" y="416560"/>
            <a:ext cx="10825480" cy="5760403"/>
          </a:xfrm>
        </p:spPr>
        <p:txBody>
          <a:bodyPr>
            <a:normAutofit fontScale="92500" lnSpcReduction="10000"/>
          </a:bodyPr>
          <a:lstStyle/>
          <a:p>
            <a:r>
              <a:rPr lang="en-US" dirty="0"/>
              <a:t>Introduction</a:t>
            </a:r>
          </a:p>
          <a:p>
            <a:pPr marL="0" indent="0">
              <a:buNone/>
            </a:pPr>
            <a:r>
              <a:rPr lang="en-US" dirty="0">
                <a:solidFill>
                  <a:srgbClr val="FF0000"/>
                </a:solidFill>
              </a:rPr>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a:p>
            <a:endParaRPr lang="en-US" dirty="0"/>
          </a:p>
        </p:txBody>
      </p:sp>
    </p:spTree>
    <p:extLst>
      <p:ext uri="{BB962C8B-B14F-4D97-AF65-F5344CB8AC3E}">
        <p14:creationId xmlns:p14="http://schemas.microsoft.com/office/powerpoint/2010/main" val="100773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D83DC0-78F2-4EAE-B764-C590F03919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32" y="455384"/>
            <a:ext cx="7536816" cy="5947232"/>
          </a:xfrm>
        </p:spPr>
      </p:pic>
    </p:spTree>
    <p:extLst>
      <p:ext uri="{BB962C8B-B14F-4D97-AF65-F5344CB8AC3E}">
        <p14:creationId xmlns:p14="http://schemas.microsoft.com/office/powerpoint/2010/main" val="119896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D7D6-D5A1-4E37-B9C5-E5CC6440C418}"/>
              </a:ext>
            </a:extLst>
          </p:cNvPr>
          <p:cNvSpPr>
            <a:spLocks noGrp="1"/>
          </p:cNvSpPr>
          <p:nvPr>
            <p:ph type="title"/>
          </p:nvPr>
        </p:nvSpPr>
        <p:spPr/>
        <p:txBody>
          <a:bodyPr/>
          <a:lstStyle/>
          <a:p>
            <a:r>
              <a:rPr lang="en-US" dirty="0"/>
              <a:t>Threat Model </a:t>
            </a:r>
          </a:p>
        </p:txBody>
      </p:sp>
      <p:sp>
        <p:nvSpPr>
          <p:cNvPr id="12" name="Content Placeholder 11">
            <a:extLst>
              <a:ext uri="{FF2B5EF4-FFF2-40B4-BE49-F238E27FC236}">
                <a16:creationId xmlns:a16="http://schemas.microsoft.com/office/drawing/2014/main" id="{78034988-DCFF-4DE2-90E0-760A788823E0}"/>
              </a:ext>
            </a:extLst>
          </p:cNvPr>
          <p:cNvSpPr>
            <a:spLocks noGrp="1"/>
          </p:cNvSpPr>
          <p:nvPr>
            <p:ph idx="1"/>
          </p:nvPr>
        </p:nvSpPr>
        <p:spPr>
          <a:xfrm>
            <a:off x="635000" y="2141537"/>
            <a:ext cx="10515600" cy="4351338"/>
          </a:xfrm>
        </p:spPr>
        <p:txBody>
          <a:bodyPr/>
          <a:lstStyle/>
          <a:p>
            <a:r>
              <a:rPr lang="en-US" dirty="0"/>
              <a:t>A random oracle model (Canetti el al., 2004) posits the randomly chose function H, which can be evaluated only be querying an oracle than returns H(x) given input x. The security of the random oracle is based on an experiment with an adversary A, as well as A’s indistinguishability of the encryption. Assume that we have the random oracle acting like a current anonymous scheme E with only a negligible success probability. </a:t>
            </a:r>
          </a:p>
          <a:p>
            <a:endParaRPr lang="en-US" dirty="0"/>
          </a:p>
        </p:txBody>
      </p:sp>
    </p:spTree>
    <p:extLst>
      <p:ext uri="{BB962C8B-B14F-4D97-AF65-F5344CB8AC3E}">
        <p14:creationId xmlns:p14="http://schemas.microsoft.com/office/powerpoint/2010/main" val="31317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B4F6C3-D9B2-4690-8592-68090851C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905" y="510540"/>
            <a:ext cx="7857018" cy="5836920"/>
          </a:xfrm>
        </p:spPr>
      </p:pic>
    </p:spTree>
    <p:extLst>
      <p:ext uri="{BB962C8B-B14F-4D97-AF65-F5344CB8AC3E}">
        <p14:creationId xmlns:p14="http://schemas.microsoft.com/office/powerpoint/2010/main" val="93528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D51D6D2-9B37-4864-9DDB-FBFDA6156559}"/>
                  </a:ext>
                </a:extLst>
              </p:cNvPr>
              <p:cNvSpPr>
                <a:spLocks noGrp="1"/>
              </p:cNvSpPr>
              <p:nvPr>
                <p:ph idx="1"/>
              </p:nvPr>
            </p:nvSpPr>
            <p:spPr>
              <a:xfrm>
                <a:off x="558800" y="579120"/>
                <a:ext cx="10891520" cy="6035040"/>
              </a:xfrm>
            </p:spPr>
            <p:txBody>
              <a:bodyPr>
                <a:normAutofit/>
              </a:bodyPr>
              <a:lstStyle/>
              <a:p>
                <a:pPr marL="0" indent="0">
                  <a:buNone/>
                </a:pPr>
                <a:r>
                  <a:rPr lang="en-US" dirty="0"/>
                  <a:t>The scheme E is perfectly secure over input space X if for every adversary </a:t>
                </a:r>
                <a:r>
                  <a:rPr lang="en-US" i="1" dirty="0"/>
                  <a:t>A </a:t>
                </a:r>
                <a:r>
                  <a:rPr lang="en-US" dirty="0"/>
                  <a:t>it satisfies </a:t>
                </a:r>
              </a:p>
              <a:p>
                <a:pPr marL="0" indent="0">
                  <a:buNone/>
                </a:pPr>
                <a:endParaRPr lang="en-US" dirty="0"/>
              </a:p>
              <a:p>
                <a:pPr marL="0" indent="0" algn="ctr">
                  <a:buNone/>
                </a:pPr>
                <a:r>
                  <a:rPr lang="en-US" dirty="0"/>
                  <a:t>P(experiment of success)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marL="0" indent="0">
                  <a:buNone/>
                </a:pPr>
                <a:endParaRPr lang="en-US" dirty="0"/>
              </a:p>
              <a:p>
                <a:pPr marL="0" indent="0">
                  <a:buNone/>
                </a:pPr>
                <a:r>
                  <a:rPr lang="en-US" dirty="0"/>
                  <a:t>Here A cannot distinguish between x0 and x1, nor can A obtain information about the presence of a hidden message. Since most system have no access to a random oracle in reality, pseudorandom functions are usually applied by replacing the random function (Canetti et al., 2004). With the assumption, the oracle is replaced by a fixed encryption scheme E, which corresponds to the transformation of a real system. The implementation of a random oracle is deemed secure if the probability of the success of a random oracle attach is negligible. </a:t>
                </a:r>
              </a:p>
            </p:txBody>
          </p:sp>
        </mc:Choice>
        <mc:Fallback>
          <p:sp>
            <p:nvSpPr>
              <p:cNvPr id="3" name="Content Placeholder 2">
                <a:extLst>
                  <a:ext uri="{FF2B5EF4-FFF2-40B4-BE49-F238E27FC236}">
                    <a16:creationId xmlns:a16="http://schemas.microsoft.com/office/drawing/2014/main" id="{CD51D6D2-9B37-4864-9DDB-FBFDA6156559}"/>
                  </a:ext>
                </a:extLst>
              </p:cNvPr>
              <p:cNvSpPr>
                <a:spLocks noGrp="1" noRot="1" noChangeAspect="1" noMove="1" noResize="1" noEditPoints="1" noAdjustHandles="1" noChangeArrowheads="1" noChangeShapeType="1" noTextEdit="1"/>
              </p:cNvSpPr>
              <p:nvPr>
                <p:ph idx="1"/>
              </p:nvPr>
            </p:nvSpPr>
            <p:spPr>
              <a:xfrm>
                <a:off x="558800" y="579120"/>
                <a:ext cx="10891520" cy="6035040"/>
              </a:xfrm>
              <a:blipFill>
                <a:blip r:embed="rId2"/>
                <a:stretch>
                  <a:fillRect l="-1176" t="-1616" r="-1008"/>
                </a:stretch>
              </a:blipFill>
            </p:spPr>
            <p:txBody>
              <a:bodyPr/>
              <a:lstStyle/>
              <a:p>
                <a:r>
                  <a:rPr lang="en-US">
                    <a:noFill/>
                  </a:rPr>
                  <a:t> </a:t>
                </a:r>
              </a:p>
            </p:txBody>
          </p:sp>
        </mc:Fallback>
      </mc:AlternateContent>
    </p:spTree>
    <p:extLst>
      <p:ext uri="{BB962C8B-B14F-4D97-AF65-F5344CB8AC3E}">
        <p14:creationId xmlns:p14="http://schemas.microsoft.com/office/powerpoint/2010/main" val="94244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0B0104-3F07-4180-868E-F3C466AE92FB}"/>
                  </a:ext>
                </a:extLst>
              </p:cNvPr>
              <p:cNvSpPr>
                <a:spLocks noGrp="1"/>
              </p:cNvSpPr>
              <p:nvPr>
                <p:ph idx="1"/>
              </p:nvPr>
            </p:nvSpPr>
            <p:spPr/>
            <p:txBody>
              <a:bodyPr/>
              <a:lstStyle/>
              <a:p>
                <a:r>
                  <a:rPr lang="en-US" dirty="0"/>
                  <a:t>The encryption is soundness secure if adversary A has a success probability such that</a:t>
                </a:r>
              </a:p>
              <a:p>
                <a:endParaRPr lang="en-US" dirty="0"/>
              </a:p>
              <a:p>
                <a:pPr marL="0" indent="0" algn="ctr">
                  <a:buNone/>
                </a:pPr>
                <a:r>
                  <a:rPr lang="en-US" dirty="0"/>
                  <a:t>P(experiment of success)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 </a:t>
                </a:r>
                <a:r>
                  <a:rPr lang="el-GR" dirty="0"/>
                  <a:t>ε</a:t>
                </a:r>
                <a:endParaRPr lang="en-US" dirty="0"/>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170B0104-3F07-4180-868E-F3C466AE92F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29287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27A8-9AA9-4B22-A8AD-E28FB57D9BDF}"/>
              </a:ext>
            </a:extLst>
          </p:cNvPr>
          <p:cNvSpPr>
            <a:spLocks noGrp="1"/>
          </p:cNvSpPr>
          <p:nvPr>
            <p:ph type="title"/>
          </p:nvPr>
        </p:nvSpPr>
        <p:spPr>
          <a:xfrm>
            <a:off x="838200" y="151765"/>
            <a:ext cx="10515600" cy="1325563"/>
          </a:xfrm>
        </p:spPr>
        <p:txBody>
          <a:bodyPr/>
          <a:lstStyle/>
          <a:p>
            <a:r>
              <a:rPr lang="en-US" dirty="0"/>
              <a:t>The architecture of model training</a:t>
            </a:r>
          </a:p>
        </p:txBody>
      </p:sp>
      <p:pic>
        <p:nvPicPr>
          <p:cNvPr id="5" name="Content Placeholder 4">
            <a:extLst>
              <a:ext uri="{FF2B5EF4-FFF2-40B4-BE49-F238E27FC236}">
                <a16:creationId xmlns:a16="http://schemas.microsoft.com/office/drawing/2014/main" id="{5E0D447E-33DC-49BD-AB2E-52A58B4E0E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675" y="1657350"/>
            <a:ext cx="8502650" cy="3543300"/>
          </a:xfr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2C00472-488D-4F7D-B433-C1817C76E330}"/>
                  </a:ext>
                </a:extLst>
              </p:cNvPr>
              <p:cNvSpPr txBox="1"/>
              <p:nvPr/>
            </p:nvSpPr>
            <p:spPr>
              <a:xfrm>
                <a:off x="599440" y="5527040"/>
                <a:ext cx="11430000" cy="1200329"/>
              </a:xfrm>
              <a:prstGeom prst="rect">
                <a:avLst/>
              </a:prstGeom>
              <a:noFill/>
            </p:spPr>
            <p:txBody>
              <a:bodyPr wrap="square" rtlCol="0">
                <a:spAutoFit/>
              </a:bodyPr>
              <a:lstStyle/>
              <a:p>
                <a:r>
                  <a:rPr lang="en-US" dirty="0"/>
                  <a:t>XOR (exclusive or) is true only when an odd number of inputs are true. </a:t>
                </a:r>
              </a:p>
              <a:p>
                <a:r>
                  <a:rPr lang="en-US" dirty="0"/>
                  <a:t>The encoder accepts x and r as input and that are fed into the neural network. The discriminator takes an original input and output of the encoder to output probabilities from the logits (last fully connected layer). The target classifier takes an input </a:t>
                </a:r>
                <a14:m>
                  <m:oMath xmlns:m="http://schemas.openxmlformats.org/officeDocument/2006/math">
                    <m:acc>
                      <m:accPr>
                        <m:chr m:val="̂"/>
                        <m:ctrlPr>
                          <a:rPr lang="en-US" i="1" dirty="0" smtClean="0">
                            <a:latin typeface="Cambria Math" panose="02040503050406030204" pitchFamily="18" charset="0"/>
                          </a:rPr>
                        </m:ctrlPr>
                      </m:accPr>
                      <m:e>
                        <m:r>
                          <a:rPr lang="en-US" i="1" dirty="0" smtClean="0">
                            <a:latin typeface="Cambria Math" panose="02040503050406030204" pitchFamily="18" charset="0"/>
                          </a:rPr>
                          <m:t>𝑥</m:t>
                        </m:r>
                      </m:e>
                    </m:acc>
                  </m:oMath>
                </a14:m>
                <a:r>
                  <a:rPr lang="en-US" dirty="0"/>
                  <a:t> and outputs the prediction score. </a:t>
                </a:r>
              </a:p>
            </p:txBody>
          </p:sp>
        </mc:Choice>
        <mc:Fallback>
          <p:sp>
            <p:nvSpPr>
              <p:cNvPr id="6" name="TextBox 5">
                <a:extLst>
                  <a:ext uri="{FF2B5EF4-FFF2-40B4-BE49-F238E27FC236}">
                    <a16:creationId xmlns:a16="http://schemas.microsoft.com/office/drawing/2014/main" id="{52C00472-488D-4F7D-B433-C1817C76E330}"/>
                  </a:ext>
                </a:extLst>
              </p:cNvPr>
              <p:cNvSpPr txBox="1">
                <a:spLocks noRot="1" noChangeAspect="1" noMove="1" noResize="1" noEditPoints="1" noAdjustHandles="1" noChangeArrowheads="1" noChangeShapeType="1" noTextEdit="1"/>
              </p:cNvSpPr>
              <p:nvPr/>
            </p:nvSpPr>
            <p:spPr>
              <a:xfrm>
                <a:off x="599440" y="5527040"/>
                <a:ext cx="11430000" cy="1200329"/>
              </a:xfrm>
              <a:prstGeom prst="rect">
                <a:avLst/>
              </a:prstGeom>
              <a:blipFill>
                <a:blip r:embed="rId3"/>
                <a:stretch>
                  <a:fillRect l="-427"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53172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66805-F60D-4CCC-AC38-1C95316CAE0B}"/>
              </a:ext>
            </a:extLst>
          </p:cNvPr>
          <p:cNvSpPr>
            <a:spLocks noGrp="1"/>
          </p:cNvSpPr>
          <p:nvPr>
            <p:ph idx="1"/>
          </p:nvPr>
        </p:nvSpPr>
        <p:spPr>
          <a:xfrm>
            <a:off x="782320" y="589280"/>
            <a:ext cx="10571480" cy="5587683"/>
          </a:xfrm>
        </p:spPr>
        <p:txBody>
          <a:bodyPr>
            <a:normAutofit fontScale="77500" lnSpcReduction="20000"/>
          </a:bodyPr>
          <a:lstStyle/>
          <a:p>
            <a:r>
              <a:rPr lang="en-US" dirty="0"/>
              <a:t>Learning object of the encoder</a:t>
            </a:r>
          </a:p>
          <a:p>
            <a:pPr marL="0" indent="0">
              <a:buNone/>
            </a:pPr>
            <a:r>
              <a:rPr lang="en-US" dirty="0"/>
              <a:t>Minimize discriminator’s probability to ½ and maximize the prediction score of the target classifier</a:t>
            </a:r>
          </a:p>
          <a:p>
            <a:pPr marL="0" indent="0">
              <a:buNone/>
            </a:pPr>
            <a:endParaRPr lang="en-US" dirty="0"/>
          </a:p>
          <a:p>
            <a:pPr marL="0" indent="0">
              <a:buNone/>
            </a:pPr>
            <a:r>
              <a:rPr lang="en-US" dirty="0"/>
              <a:t>The encoder accepts the n length of messages as input and generates the n length of random strings, that are fed in the neural network. </a:t>
            </a:r>
          </a:p>
          <a:p>
            <a:endParaRPr lang="en-US" dirty="0"/>
          </a:p>
          <a:p>
            <a:r>
              <a:rPr lang="en-US" dirty="0"/>
              <a:t>1</a:t>
            </a:r>
            <a:r>
              <a:rPr lang="en-US" baseline="30000" dirty="0"/>
              <a:t>st</a:t>
            </a:r>
            <a:r>
              <a:rPr lang="en-US" dirty="0"/>
              <a:t> layer:</a:t>
            </a:r>
            <a:r>
              <a:rPr lang="zh-CN" altLang="en-US" dirty="0"/>
              <a:t> </a:t>
            </a:r>
            <a:r>
              <a:rPr lang="en-US" dirty="0"/>
              <a:t>consists of 64 filters with a length of 4</a:t>
            </a:r>
          </a:p>
          <a:p>
            <a:pPr marL="0" indent="0">
              <a:buNone/>
            </a:pPr>
            <a:endParaRPr lang="en-US" dirty="0"/>
          </a:p>
          <a:p>
            <a:r>
              <a:rPr lang="en-US" dirty="0"/>
              <a:t>2</a:t>
            </a:r>
            <a:r>
              <a:rPr lang="en-US" baseline="30000" dirty="0"/>
              <a:t>nd</a:t>
            </a:r>
            <a:r>
              <a:rPr lang="en-US" dirty="0"/>
              <a:t> layer: consists of 32 filters with a length of 2</a:t>
            </a:r>
          </a:p>
          <a:p>
            <a:endParaRPr lang="en-US" dirty="0"/>
          </a:p>
          <a:p>
            <a:r>
              <a:rPr lang="en-US" dirty="0"/>
              <a:t>3</a:t>
            </a:r>
            <a:r>
              <a:rPr lang="en-US" baseline="30000" dirty="0"/>
              <a:t>rd</a:t>
            </a:r>
            <a:r>
              <a:rPr lang="en-US" dirty="0"/>
              <a:t> layer: consists of 16 filters with a length of 2</a:t>
            </a:r>
          </a:p>
          <a:p>
            <a:endParaRPr lang="en-US" dirty="0"/>
          </a:p>
          <a:p>
            <a:r>
              <a:rPr lang="en-US" dirty="0"/>
              <a:t>4</a:t>
            </a:r>
            <a:r>
              <a:rPr lang="en-US" baseline="30000" dirty="0"/>
              <a:t>th</a:t>
            </a:r>
            <a:r>
              <a:rPr lang="en-US" dirty="0"/>
              <a:t> layer: consists of 8 filters with a length of 2</a:t>
            </a:r>
          </a:p>
          <a:p>
            <a:endParaRPr lang="en-US" dirty="0"/>
          </a:p>
          <a:p>
            <a:r>
              <a:rPr lang="en-US" dirty="0"/>
              <a:t>Additional layers: added to the reverse order to the number of input length n</a:t>
            </a:r>
          </a:p>
          <a:p>
            <a:endParaRPr lang="en-US" dirty="0"/>
          </a:p>
          <a:p>
            <a:pPr marL="0" indent="0">
              <a:buNone/>
            </a:pPr>
            <a:endParaRPr lang="en-US" dirty="0"/>
          </a:p>
        </p:txBody>
      </p:sp>
    </p:spTree>
    <p:extLst>
      <p:ext uri="{BB962C8B-B14F-4D97-AF65-F5344CB8AC3E}">
        <p14:creationId xmlns:p14="http://schemas.microsoft.com/office/powerpoint/2010/main" val="107697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87E85-42C0-44D1-B2CE-A25CE3AB1CC1}"/>
              </a:ext>
            </a:extLst>
          </p:cNvPr>
          <p:cNvSpPr>
            <a:spLocks noGrp="1"/>
          </p:cNvSpPr>
          <p:nvPr>
            <p:ph idx="1"/>
          </p:nvPr>
        </p:nvSpPr>
        <p:spPr>
          <a:xfrm>
            <a:off x="838200" y="914400"/>
            <a:ext cx="10815320" cy="5262563"/>
          </a:xfrm>
        </p:spPr>
        <p:txBody>
          <a:bodyPr/>
          <a:lstStyle/>
          <a:p>
            <a:r>
              <a:rPr lang="en-US" dirty="0"/>
              <a:t>Other features at each layer</a:t>
            </a:r>
          </a:p>
          <a:p>
            <a:pPr marL="0" indent="0">
              <a:buNone/>
            </a:pPr>
            <a:r>
              <a:rPr lang="en-US" dirty="0"/>
              <a:t>batch normalization (</a:t>
            </a:r>
            <a:r>
              <a:rPr lang="en-US" dirty="0" err="1"/>
              <a:t>Ioffe</a:t>
            </a:r>
            <a:r>
              <a:rPr lang="en-US" dirty="0"/>
              <a:t> and </a:t>
            </a:r>
            <a:r>
              <a:rPr lang="en-US" dirty="0" err="1"/>
              <a:t>Szegedy</a:t>
            </a:r>
            <a:r>
              <a:rPr lang="en-US" dirty="0"/>
              <a:t>, 2015) and tanh (</a:t>
            </a:r>
            <a:r>
              <a:rPr lang="en-US" dirty="0" err="1"/>
              <a:t>LeCun</a:t>
            </a:r>
            <a:r>
              <a:rPr lang="en-US" dirty="0"/>
              <a:t> et al., 2012) as activation, except for the final layer where </a:t>
            </a:r>
            <a:r>
              <a:rPr lang="en-US" dirty="0" err="1"/>
              <a:t>ReLU</a:t>
            </a:r>
            <a:r>
              <a:rPr lang="en-US" dirty="0"/>
              <a:t> (Nair and Hinton, 2010) is used for activation</a:t>
            </a:r>
          </a:p>
          <a:p>
            <a:endParaRPr lang="en-US" dirty="0"/>
          </a:p>
          <a:p>
            <a:pPr marL="0" indent="0">
              <a:buNone/>
            </a:pPr>
            <a:r>
              <a:rPr lang="en-US" dirty="0"/>
              <a:t>The discriminator uses the encoder’s output as the input to determine whether the output is real or generated. </a:t>
            </a:r>
          </a:p>
          <a:p>
            <a:pPr marL="0" indent="0">
              <a:buNone/>
            </a:pPr>
            <a:endParaRPr lang="en-US" dirty="0"/>
          </a:p>
          <a:p>
            <a:pPr marL="0" indent="0">
              <a:buNone/>
            </a:pPr>
            <a:r>
              <a:rPr lang="en-US" dirty="0"/>
              <a:t>A sigmoid function is used to output probabilities from the logits. </a:t>
            </a:r>
          </a:p>
        </p:txBody>
      </p:sp>
    </p:spTree>
    <p:extLst>
      <p:ext uri="{BB962C8B-B14F-4D97-AF65-F5344CB8AC3E}">
        <p14:creationId xmlns:p14="http://schemas.microsoft.com/office/powerpoint/2010/main" val="3856805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6BC75C-273E-4AFD-BBFF-553F791FF8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1953" y="855068"/>
            <a:ext cx="7768723" cy="3212383"/>
          </a:xfrm>
        </p:spPr>
      </p:pic>
      <p:pic>
        <p:nvPicPr>
          <p:cNvPr id="7" name="Picture 6">
            <a:extLst>
              <a:ext uri="{FF2B5EF4-FFF2-40B4-BE49-F238E27FC236}">
                <a16:creationId xmlns:a16="http://schemas.microsoft.com/office/drawing/2014/main" id="{4660EED0-32F3-48DD-B090-1223F6E61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953" y="4610100"/>
            <a:ext cx="6830762" cy="939357"/>
          </a:xfrm>
          <a:prstGeom prst="rect">
            <a:avLst/>
          </a:prstGeom>
        </p:spPr>
      </p:pic>
    </p:spTree>
    <p:extLst>
      <p:ext uri="{BB962C8B-B14F-4D97-AF65-F5344CB8AC3E}">
        <p14:creationId xmlns:p14="http://schemas.microsoft.com/office/powerpoint/2010/main" val="412155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BA0DA6-E671-4B55-B75E-C2FC7A4E8F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817" y="810736"/>
            <a:ext cx="7765343" cy="1061927"/>
          </a:xfrm>
        </p:spPr>
      </p:pic>
      <p:pic>
        <p:nvPicPr>
          <p:cNvPr id="7" name="Picture 6">
            <a:extLst>
              <a:ext uri="{FF2B5EF4-FFF2-40B4-BE49-F238E27FC236}">
                <a16:creationId xmlns:a16="http://schemas.microsoft.com/office/drawing/2014/main" id="{C5427EC2-BD16-49C8-8741-EF0A706FA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816" y="2452485"/>
            <a:ext cx="6058463" cy="947580"/>
          </a:xfrm>
          <a:prstGeom prst="rect">
            <a:avLst/>
          </a:prstGeom>
        </p:spPr>
      </p:pic>
      <p:pic>
        <p:nvPicPr>
          <p:cNvPr id="9" name="Picture 8">
            <a:extLst>
              <a:ext uri="{FF2B5EF4-FFF2-40B4-BE49-F238E27FC236}">
                <a16:creationId xmlns:a16="http://schemas.microsoft.com/office/drawing/2014/main" id="{D0D85E7F-E165-44F0-8217-4C03586B0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816" y="3709200"/>
            <a:ext cx="7765343" cy="741634"/>
          </a:xfrm>
          <a:prstGeom prst="rect">
            <a:avLst/>
          </a:prstGeom>
        </p:spPr>
      </p:pic>
      <p:pic>
        <p:nvPicPr>
          <p:cNvPr id="11" name="Picture 10">
            <a:extLst>
              <a:ext uri="{FF2B5EF4-FFF2-40B4-BE49-F238E27FC236}">
                <a16:creationId xmlns:a16="http://schemas.microsoft.com/office/drawing/2014/main" id="{A8858090-E7CA-4C26-9585-CBC301A20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0816" y="4860361"/>
            <a:ext cx="2776784" cy="431243"/>
          </a:xfrm>
          <a:prstGeom prst="rect">
            <a:avLst/>
          </a:prstGeom>
        </p:spPr>
      </p:pic>
      <p:pic>
        <p:nvPicPr>
          <p:cNvPr id="13" name="Picture 12">
            <a:extLst>
              <a:ext uri="{FF2B5EF4-FFF2-40B4-BE49-F238E27FC236}">
                <a16:creationId xmlns:a16="http://schemas.microsoft.com/office/drawing/2014/main" id="{D8D0562D-9091-4EAA-8B8A-6F7493FD12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0816" y="5689891"/>
            <a:ext cx="5824784" cy="420003"/>
          </a:xfrm>
          <a:prstGeom prst="rect">
            <a:avLst/>
          </a:prstGeom>
        </p:spPr>
      </p:pic>
    </p:spTree>
    <p:extLst>
      <p:ext uri="{BB962C8B-B14F-4D97-AF65-F5344CB8AC3E}">
        <p14:creationId xmlns:p14="http://schemas.microsoft.com/office/powerpoint/2010/main" val="95800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53089-FFBF-4CD1-ABBB-B96FE2209CB1}"/>
              </a:ext>
            </a:extLst>
          </p:cNvPr>
          <p:cNvSpPr>
            <a:spLocks noGrp="1"/>
          </p:cNvSpPr>
          <p:nvPr>
            <p:ph idx="1"/>
          </p:nvPr>
        </p:nvSpPr>
        <p:spPr>
          <a:xfrm>
            <a:off x="838200" y="914400"/>
            <a:ext cx="11150600" cy="5578475"/>
          </a:xfrm>
        </p:spPr>
        <p:txBody>
          <a:bodyPr>
            <a:normAutofit/>
          </a:bodyPr>
          <a:lstStyle/>
          <a:p>
            <a:r>
              <a:rPr lang="en-US" dirty="0"/>
              <a:t>Personal medical data usually have sensitive information that is subject to the risk of exposure. </a:t>
            </a:r>
          </a:p>
          <a:p>
            <a:pPr marL="0" indent="0">
              <a:buNone/>
            </a:pPr>
            <a:r>
              <a:rPr lang="en-US" dirty="0"/>
              <a:t>E.g. a short DNA sequence can reveal one’s identity and relatives</a:t>
            </a:r>
          </a:p>
          <a:p>
            <a:pPr marL="0" indent="0">
              <a:buNone/>
            </a:pPr>
            <a:endParaRPr lang="en-US" dirty="0"/>
          </a:p>
          <a:p>
            <a:r>
              <a:rPr lang="en-US" dirty="0"/>
              <a:t>Such data collection is necessary for researchers. </a:t>
            </a:r>
          </a:p>
          <a:p>
            <a:pPr marL="0" indent="0">
              <a:buNone/>
            </a:pPr>
            <a:r>
              <a:rPr lang="en-US" dirty="0"/>
              <a:t>E.g. disease prevention and treatment</a:t>
            </a:r>
          </a:p>
          <a:p>
            <a:pPr marL="0" indent="0">
              <a:buNone/>
            </a:pPr>
            <a:endParaRPr lang="en-US" dirty="0"/>
          </a:p>
          <a:p>
            <a:r>
              <a:rPr lang="en-US" dirty="0"/>
              <a:t>It leaves some information protection/preservation measure to be desired, such as Anonimized Generative Adversarial Networks (AnomiGAN).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91101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D3B2-6820-49D6-A52E-FDB3BDACA67F}"/>
              </a:ext>
            </a:extLst>
          </p:cNvPr>
          <p:cNvSpPr>
            <a:spLocks noGrp="1"/>
          </p:cNvSpPr>
          <p:nvPr>
            <p:ph type="title"/>
          </p:nvPr>
        </p:nvSpPr>
        <p:spPr/>
        <p:txBody>
          <a:bodyPr/>
          <a:lstStyle/>
          <a:p>
            <a:r>
              <a:rPr lang="en-US" dirty="0"/>
              <a:t>Security Principle of </a:t>
            </a:r>
            <a:r>
              <a:rPr lang="en-US" dirty="0" err="1"/>
              <a:t>Anonimized</a:t>
            </a:r>
            <a:r>
              <a:rPr lang="en-US" dirty="0"/>
              <a:t> GANs</a:t>
            </a:r>
          </a:p>
        </p:txBody>
      </p:sp>
      <p:sp>
        <p:nvSpPr>
          <p:cNvPr id="3" name="Content Placeholder 2">
            <a:extLst>
              <a:ext uri="{FF2B5EF4-FFF2-40B4-BE49-F238E27FC236}">
                <a16:creationId xmlns:a16="http://schemas.microsoft.com/office/drawing/2014/main" id="{3CFE2382-E14B-4DEC-80AC-F47499216A23}"/>
              </a:ext>
            </a:extLst>
          </p:cNvPr>
          <p:cNvSpPr>
            <a:spLocks noGrp="1"/>
          </p:cNvSpPr>
          <p:nvPr>
            <p:ph idx="1"/>
          </p:nvPr>
        </p:nvSpPr>
        <p:spPr/>
        <p:txBody>
          <a:bodyPr/>
          <a:lstStyle/>
          <a:p>
            <a:r>
              <a:rPr lang="en-US" dirty="0" err="1"/>
              <a:t>AnomiGAN</a:t>
            </a:r>
            <a:r>
              <a:rPr lang="en-US" dirty="0"/>
              <a:t> has a scheme indistinguishable to an adversary.</a:t>
            </a:r>
          </a:p>
          <a:p>
            <a:endParaRPr lang="en-US" dirty="0"/>
          </a:p>
          <a:p>
            <a:r>
              <a:rPr lang="en-US" dirty="0"/>
              <a:t>It is computationally secure, because its probabilistic model can generate pseudorandom output. </a:t>
            </a:r>
          </a:p>
          <a:p>
            <a:endParaRPr lang="en-US" dirty="0"/>
          </a:p>
          <a:p>
            <a:r>
              <a:rPr lang="en-US" dirty="0"/>
              <a:t>Intuition</a:t>
            </a:r>
          </a:p>
          <a:p>
            <a:pPr marL="0" indent="0">
              <a:buNone/>
            </a:pPr>
            <a:r>
              <a:rPr lang="en-US" dirty="0"/>
              <a:t>An adversary is allowed to choose from multiple synthesized data, while for </a:t>
            </a:r>
            <a:r>
              <a:rPr lang="en-US" dirty="0" err="1"/>
              <a:t>AnomiGAN</a:t>
            </a:r>
            <a:r>
              <a:rPr lang="en-US" dirty="0"/>
              <a:t>, synthesized data is viewed as encrypted data.  </a:t>
            </a:r>
          </a:p>
        </p:txBody>
      </p:sp>
    </p:spTree>
    <p:extLst>
      <p:ext uri="{BB962C8B-B14F-4D97-AF65-F5344CB8AC3E}">
        <p14:creationId xmlns:p14="http://schemas.microsoft.com/office/powerpoint/2010/main" val="1021346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2C7A-2BF2-4785-BEC4-1FF4A418227A}"/>
              </a:ext>
            </a:extLst>
          </p:cNvPr>
          <p:cNvSpPr>
            <a:spLocks noGrp="1"/>
          </p:cNvSpPr>
          <p:nvPr>
            <p:ph type="title"/>
          </p:nvPr>
        </p:nvSpPr>
        <p:spPr>
          <a:xfrm>
            <a:off x="838200" y="102123"/>
            <a:ext cx="10515600" cy="1325563"/>
          </a:xfrm>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4549D9-5E80-4F10-BE99-BF3294C9332E}"/>
                  </a:ext>
                </a:extLst>
              </p:cNvPr>
              <p:cNvSpPr>
                <a:spLocks noGrp="1"/>
              </p:cNvSpPr>
              <p:nvPr>
                <p:ph idx="1"/>
              </p:nvPr>
            </p:nvSpPr>
            <p:spPr>
              <a:xfrm>
                <a:off x="838200" y="1253331"/>
                <a:ext cx="10515600" cy="4351338"/>
              </a:xfrm>
            </p:spPr>
            <p:txBody>
              <a:bodyPr/>
              <a:lstStyle/>
              <a:p>
                <a:r>
                  <a:rPr lang="en-US" dirty="0"/>
                  <a:t>Construct input as a seed k ∊ </a:t>
                </a:r>
                <a14:m>
                  <m:oMath xmlns:m="http://schemas.openxmlformats.org/officeDocument/2006/math">
                    <m:sSup>
                      <m:sSupPr>
                        <m:ctrlPr>
                          <a:rPr lang="en-US" i="1" smtClean="0">
                            <a:latin typeface="Cambria Math" panose="02040503050406030204" pitchFamily="18" charset="0"/>
                          </a:rPr>
                        </m:ctrlPr>
                      </m:sSupPr>
                      <m:e>
                        <m:r>
                          <m:rPr>
                            <m:nor/>
                          </m:rPr>
                          <a:rPr lang="en-US" dirty="0"/>
                          <m:t>{0, 1}</m:t>
                        </m:r>
                      </m:e>
                      <m:sup>
                        <m:r>
                          <a:rPr lang="en-US" b="0" i="1" smtClean="0">
                            <a:latin typeface="Cambria Math" panose="02040503050406030204" pitchFamily="18" charset="0"/>
                          </a:rPr>
                          <m:t>𝑛</m:t>
                        </m:r>
                      </m:sup>
                    </m:sSup>
                  </m:oMath>
                </a14:m>
                <a:r>
                  <a:rPr lang="en-US" dirty="0"/>
                  <a:t> </a:t>
                </a:r>
                <a:r>
                  <a:rPr lang="en-US" altLang="zh-CN" dirty="0"/>
                  <a:t>and a medical record </a:t>
                </a:r>
                <a:r>
                  <a:rPr lang="en-US" dirty="0"/>
                  <a:t>x ∊ </a:t>
                </a:r>
                <a14:m>
                  <m:oMath xmlns:m="http://schemas.openxmlformats.org/officeDocument/2006/math">
                    <m:sSup>
                      <m:sSupPr>
                        <m:ctrlPr>
                          <a:rPr lang="en-US" i="1">
                            <a:latin typeface="Cambria Math" panose="02040503050406030204" pitchFamily="18" charset="0"/>
                          </a:rPr>
                        </m:ctrlPr>
                      </m:sSupPr>
                      <m:e>
                        <m:r>
                          <m:rPr>
                            <m:nor/>
                          </m:rPr>
                          <a:rPr lang="en-US" dirty="0"/>
                          <m:t>{0, 1}</m:t>
                        </m:r>
                      </m:e>
                      <m:sup>
                        <m:r>
                          <a:rPr lang="en-US" i="1">
                            <a:latin typeface="Cambria Math" panose="02040503050406030204" pitchFamily="18" charset="0"/>
                          </a:rPr>
                          <m:t>𝑛</m:t>
                        </m:r>
                      </m:sup>
                    </m:sSup>
                  </m:oMath>
                </a14:m>
                <a:r>
                  <a:rPr lang="en-US" dirty="0"/>
                  <a:t>, where r </a:t>
                </a:r>
                <a:r>
                  <a:rPr lang="en-US" dirty="0">
                    <a:sym typeface="Wingdings" panose="05000000000000000000" pitchFamily="2" charset="2"/>
                  </a:rPr>
                  <a:t></a:t>
                </a:r>
                <a:r>
                  <a:rPr lang="en-US" dirty="0"/>
                  <a:t> </a:t>
                </a:r>
                <a14:m>
                  <m:oMath xmlns:m="http://schemas.openxmlformats.org/officeDocument/2006/math">
                    <m:sSup>
                      <m:sSupPr>
                        <m:ctrlPr>
                          <a:rPr lang="en-US" i="1">
                            <a:latin typeface="Cambria Math" panose="02040503050406030204" pitchFamily="18" charset="0"/>
                          </a:rPr>
                        </m:ctrlPr>
                      </m:sSupPr>
                      <m:e>
                        <m:r>
                          <m:rPr>
                            <m:nor/>
                          </m:rPr>
                          <a:rPr lang="en-US" dirty="0"/>
                          <m:t>{0, 1}</m:t>
                        </m:r>
                      </m:e>
                      <m:sup>
                        <m:r>
                          <a:rPr lang="en-US" i="1">
                            <a:latin typeface="Cambria Math" panose="02040503050406030204" pitchFamily="18" charset="0"/>
                          </a:rPr>
                          <m:t>𝑛</m:t>
                        </m:r>
                      </m:sup>
                    </m:sSup>
                  </m:oMath>
                </a14:m>
                <a:r>
                  <a:rPr lang="en-US" dirty="0"/>
                  <a:t> is chosen at random and outputs synthesized data.</a:t>
                </a:r>
              </a:p>
              <a:p>
                <a:endParaRPr lang="en-US" dirty="0"/>
              </a:p>
              <a:p>
                <a:r>
                  <a:rPr lang="en-US" dirty="0"/>
                  <a:t>Define anonymization scheme as follows for medical record length n:</a:t>
                </a:r>
              </a:p>
              <a:p>
                <a:endParaRPr lang="en-US" dirty="0"/>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CB4549D9-5E80-4F10-BE99-BF3294C9332E}"/>
                  </a:ext>
                </a:extLst>
              </p:cNvPr>
              <p:cNvSpPr>
                <a:spLocks noGrp="1" noRot="1" noChangeAspect="1" noMove="1" noResize="1" noEditPoints="1" noAdjustHandles="1" noChangeArrowheads="1" noChangeShapeType="1" noTextEdit="1"/>
              </p:cNvSpPr>
              <p:nvPr>
                <p:ph idx="1"/>
              </p:nvPr>
            </p:nvSpPr>
            <p:spPr>
              <a:xfrm>
                <a:off x="838200" y="1253331"/>
                <a:ext cx="10515600" cy="4351338"/>
              </a:xfrm>
              <a:blipFill>
                <a:blip r:embed="rId2"/>
                <a:stretch>
                  <a:fillRect l="-1043" t="-2805" r="-11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193B862-04AC-4842-8F66-13A163453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9000"/>
            <a:ext cx="8356600" cy="2133331"/>
          </a:xfrm>
          <a:prstGeom prst="rect">
            <a:avLst/>
          </a:prstGeom>
        </p:spPr>
      </p:pic>
      <p:pic>
        <p:nvPicPr>
          <p:cNvPr id="9" name="Picture 8">
            <a:extLst>
              <a:ext uri="{FF2B5EF4-FFF2-40B4-BE49-F238E27FC236}">
                <a16:creationId xmlns:a16="http://schemas.microsoft.com/office/drawing/2014/main" id="{702A812E-48A0-42AC-9B41-FFF838F65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162" y="5604669"/>
            <a:ext cx="2225676" cy="637932"/>
          </a:xfrm>
          <a:prstGeom prst="rect">
            <a:avLst/>
          </a:prstGeom>
        </p:spPr>
      </p:pic>
    </p:spTree>
    <p:extLst>
      <p:ext uri="{BB962C8B-B14F-4D97-AF65-F5344CB8AC3E}">
        <p14:creationId xmlns:p14="http://schemas.microsoft.com/office/powerpoint/2010/main" val="234702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BC3A25-6318-4738-AA82-3803D24B5B29}"/>
              </a:ext>
            </a:extLst>
          </p:cNvPr>
          <p:cNvSpPr>
            <a:spLocks noGrp="1"/>
          </p:cNvSpPr>
          <p:nvPr>
            <p:ph idx="1"/>
          </p:nvPr>
        </p:nvSpPr>
        <p:spPr>
          <a:xfrm>
            <a:off x="786063" y="577516"/>
            <a:ext cx="10567737" cy="5599447"/>
          </a:xfrm>
        </p:spPr>
        <p:txBody>
          <a:bodyPr/>
          <a:lstStyle/>
          <a:p>
            <a:r>
              <a:rPr lang="en-US" altLang="zh-CN" dirty="0"/>
              <a:t>Theorem</a:t>
            </a:r>
          </a:p>
          <a:p>
            <a:pPr marL="0" indent="0">
              <a:buNone/>
            </a:pPr>
            <a:endParaRPr lang="en-US" altLang="zh-CN" dirty="0"/>
          </a:p>
          <a:p>
            <a:pPr marL="0" indent="0">
              <a:buNone/>
            </a:pPr>
            <a:r>
              <a:rPr lang="en-US" altLang="zh-CN" dirty="0"/>
              <a:t>If F(k) is a pseudorandom generator and M is a probabilistic model, then M has a scheme that is indistinguishable to an adversary. </a:t>
            </a:r>
          </a:p>
          <a:p>
            <a:pPr marL="0" indent="0">
              <a:buNone/>
            </a:pPr>
            <a:endParaRPr lang="en-US" altLang="zh-CN" dirty="0"/>
          </a:p>
          <a:p>
            <a:r>
              <a:rPr lang="en-US" altLang="zh-CN" dirty="0"/>
              <a:t>Proof rationale</a:t>
            </a:r>
          </a:p>
          <a:p>
            <a:pPr marL="0" indent="0">
              <a:buNone/>
            </a:pPr>
            <a:endParaRPr lang="en-US" altLang="zh-CN" dirty="0"/>
          </a:p>
          <a:p>
            <a:pPr marL="0" indent="0">
              <a:buNone/>
            </a:pPr>
            <a:r>
              <a:rPr lang="en-US" altLang="zh-CN" dirty="0"/>
              <a:t>If M is a probabilistic and the F(k) is the pseudorandom generator, then the resulting scheme is identical to the one-time pad encryption scheme in Slide 22. </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Tree>
    <p:extLst>
      <p:ext uri="{BB962C8B-B14F-4D97-AF65-F5344CB8AC3E}">
        <p14:creationId xmlns:p14="http://schemas.microsoft.com/office/powerpoint/2010/main" val="411152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4DCC-BEA1-4289-8BAA-C255CD8E600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7D161A4-2924-4C0D-B4C1-4840DA5D5FDF}"/>
              </a:ext>
            </a:extLst>
          </p:cNvPr>
          <p:cNvSpPr>
            <a:spLocks noGrp="1"/>
          </p:cNvSpPr>
          <p:nvPr>
            <p:ph idx="1"/>
          </p:nvPr>
        </p:nvSpPr>
        <p:spPr/>
        <p:txBody>
          <a:bodyPr>
            <a:normAutofit lnSpcReduction="10000"/>
          </a:bodyPr>
          <a:lstStyle/>
          <a:p>
            <a:r>
              <a:rPr lang="en-US" dirty="0"/>
              <a:t>Operation system: Ubuntu 14.04</a:t>
            </a:r>
          </a:p>
          <a:p>
            <a:pPr marL="0" indent="0">
              <a:buNone/>
            </a:pPr>
            <a:endParaRPr lang="en-US" dirty="0"/>
          </a:p>
          <a:p>
            <a:r>
              <a:rPr lang="en-US" dirty="0"/>
              <a:t>CPU: Intel i7-5930K @ 3.5GHz</a:t>
            </a:r>
          </a:p>
          <a:p>
            <a:endParaRPr lang="en-US" dirty="0"/>
          </a:p>
          <a:p>
            <a:r>
              <a:rPr lang="en-US" dirty="0"/>
              <a:t>GPU: GTX Titan X Maxwell (12GB)</a:t>
            </a:r>
          </a:p>
          <a:p>
            <a:endParaRPr lang="en-US" dirty="0"/>
          </a:p>
          <a:p>
            <a:r>
              <a:rPr lang="en-US" dirty="0"/>
              <a:t>Packages: </a:t>
            </a:r>
          </a:p>
          <a:p>
            <a:pPr marL="0" indent="0">
              <a:buNone/>
            </a:pPr>
            <a:r>
              <a:rPr lang="en-US" dirty="0" err="1"/>
              <a:t>Scikit</a:t>
            </a:r>
            <a:r>
              <a:rPr lang="en-US" dirty="0"/>
              <a:t>-learn (v 0.18 for CNN), </a:t>
            </a:r>
            <a:r>
              <a:rPr lang="en-US" dirty="0" err="1"/>
              <a:t>Keras</a:t>
            </a:r>
            <a:r>
              <a:rPr lang="en-US" dirty="0"/>
              <a:t> (v 2.0.6 for NN), </a:t>
            </a:r>
            <a:r>
              <a:rPr lang="en-US" dirty="0" err="1"/>
              <a:t>tensorflow</a:t>
            </a:r>
            <a:r>
              <a:rPr lang="en-US" dirty="0"/>
              <a:t> (v 1.11.0 </a:t>
            </a:r>
            <a:r>
              <a:rPr lang="en-US" altLang="zh-CN" dirty="0"/>
              <a:t>for GAN) and bio-</a:t>
            </a:r>
            <a:r>
              <a:rPr lang="en-US" altLang="zh-CN" dirty="0" err="1"/>
              <a:t>ython</a:t>
            </a:r>
            <a:r>
              <a:rPr lang="en-US" altLang="zh-CN" dirty="0"/>
              <a:t> (v 1.72 for input representation)</a:t>
            </a:r>
            <a:endParaRPr lang="en-US" dirty="0"/>
          </a:p>
        </p:txBody>
      </p:sp>
    </p:spTree>
    <p:extLst>
      <p:ext uri="{BB962C8B-B14F-4D97-AF65-F5344CB8AC3E}">
        <p14:creationId xmlns:p14="http://schemas.microsoft.com/office/powerpoint/2010/main" val="298627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562C-3A13-4C81-BA26-5725DD4F9230}"/>
              </a:ext>
            </a:extLst>
          </p:cNvPr>
          <p:cNvSpPr>
            <a:spLocks noGrp="1"/>
          </p:cNvSpPr>
          <p:nvPr>
            <p:ph type="title"/>
          </p:nvPr>
        </p:nvSpPr>
        <p:spPr/>
        <p:txBody>
          <a:bodyPr/>
          <a:lstStyle/>
          <a:p>
            <a:r>
              <a:rPr lang="en-US" dirty="0"/>
              <a:t>Dataset</a:t>
            </a:r>
          </a:p>
        </p:txBody>
      </p:sp>
      <p:sp>
        <p:nvSpPr>
          <p:cNvPr id="3" name="Content Placeholder 2">
            <a:extLst>
              <a:ext uri="{FF2B5EF4-FFF2-40B4-BE49-F238E27FC236}">
                <a16:creationId xmlns:a16="http://schemas.microsoft.com/office/drawing/2014/main" id="{F2DC2816-9F93-4CCC-A01A-67BDF6588F45}"/>
              </a:ext>
            </a:extLst>
          </p:cNvPr>
          <p:cNvSpPr>
            <a:spLocks noGrp="1"/>
          </p:cNvSpPr>
          <p:nvPr>
            <p:ph idx="1"/>
          </p:nvPr>
        </p:nvSpPr>
        <p:spPr>
          <a:xfrm>
            <a:off x="128337" y="1690688"/>
            <a:ext cx="11710737" cy="4517607"/>
          </a:xfrm>
        </p:spPr>
        <p:txBody>
          <a:bodyPr/>
          <a:lstStyle/>
          <a:p>
            <a:r>
              <a:rPr lang="en-US" dirty="0"/>
              <a:t>Wisconsin breast cancer dataset </a:t>
            </a:r>
          </a:p>
          <a:p>
            <a:pPr marL="0" indent="0">
              <a:buNone/>
            </a:pPr>
            <a:r>
              <a:rPr lang="en-US" dirty="0"/>
              <a:t>UCI machine learning repository (Blake, 1998), with 30 features</a:t>
            </a:r>
          </a:p>
          <a:p>
            <a:pPr marL="0" indent="0">
              <a:buNone/>
            </a:pPr>
            <a:r>
              <a:rPr lang="en-US" dirty="0"/>
              <a:t>Randomly partitioned to raining and test sets of 90% and 10%</a:t>
            </a:r>
          </a:p>
          <a:p>
            <a:endParaRPr lang="en-US" dirty="0"/>
          </a:p>
          <a:p>
            <a:r>
              <a:rPr lang="en-US" dirty="0"/>
              <a:t>Chronic kidney disease dataset</a:t>
            </a:r>
          </a:p>
          <a:p>
            <a:pPr marL="0" indent="0">
              <a:buNone/>
            </a:pPr>
            <a:r>
              <a:rPr lang="en-US" dirty="0"/>
              <a:t>UCI machine learning repository (Rubini and Eswaran, 2015), with 24 features</a:t>
            </a:r>
          </a:p>
          <a:p>
            <a:pPr marL="0" indent="0">
              <a:buNone/>
            </a:pPr>
            <a:r>
              <a:rPr lang="en-US" dirty="0"/>
              <a:t>Randomly partitioned to raining and test sets of 90% and 10%</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66885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949E-7156-4A72-96A4-49BC7A63A554}"/>
              </a:ext>
            </a:extLst>
          </p:cNvPr>
          <p:cNvSpPr>
            <a:spLocks noGrp="1"/>
          </p:cNvSpPr>
          <p:nvPr>
            <p:ph type="title"/>
          </p:nvPr>
        </p:nvSpPr>
        <p:spPr/>
        <p:txBody>
          <a:bodyPr/>
          <a:lstStyle/>
          <a:p>
            <a:r>
              <a:rPr lang="en-US" dirty="0"/>
              <a:t>Target Classifiers</a:t>
            </a:r>
          </a:p>
        </p:txBody>
      </p:sp>
      <p:sp>
        <p:nvSpPr>
          <p:cNvPr id="3" name="Content Placeholder 2">
            <a:extLst>
              <a:ext uri="{FF2B5EF4-FFF2-40B4-BE49-F238E27FC236}">
                <a16:creationId xmlns:a16="http://schemas.microsoft.com/office/drawing/2014/main" id="{6B1889DC-BFAC-42C0-B073-666CADCC24EC}"/>
              </a:ext>
            </a:extLst>
          </p:cNvPr>
          <p:cNvSpPr>
            <a:spLocks noGrp="1"/>
          </p:cNvSpPr>
          <p:nvPr>
            <p:ph idx="1"/>
          </p:nvPr>
        </p:nvSpPr>
        <p:spPr>
          <a:xfrm>
            <a:off x="416560" y="1838959"/>
            <a:ext cx="11501120" cy="4399281"/>
          </a:xfrm>
        </p:spPr>
        <p:txBody>
          <a:bodyPr>
            <a:normAutofit/>
          </a:bodyPr>
          <a:lstStyle/>
          <a:p>
            <a:r>
              <a:rPr lang="en-US" dirty="0"/>
              <a:t>Kaggle competitions</a:t>
            </a:r>
          </a:p>
          <a:p>
            <a:pPr marL="0" indent="0">
              <a:buNone/>
            </a:pPr>
            <a:r>
              <a:rPr lang="en-US" dirty="0"/>
              <a:t>Breast cancer</a:t>
            </a:r>
          </a:p>
          <a:p>
            <a:pPr marL="0" indent="0">
              <a:buNone/>
            </a:pPr>
            <a:r>
              <a:rPr lang="en-US" dirty="0"/>
              <a:t>Chronic kidney disease</a:t>
            </a:r>
          </a:p>
          <a:p>
            <a:endParaRPr lang="en-US" dirty="0"/>
          </a:p>
          <a:p>
            <a:r>
              <a:rPr lang="en-US" dirty="0"/>
              <a:t>Two reasons</a:t>
            </a:r>
          </a:p>
          <a:p>
            <a:pPr marL="0" indent="0">
              <a:buNone/>
            </a:pPr>
            <a:r>
              <a:rPr lang="en-US" dirty="0"/>
              <a:t>Both classifiers achieve high accuracy in disease detection to their datasets</a:t>
            </a:r>
          </a:p>
          <a:p>
            <a:pPr marL="0" indent="0">
              <a:buNone/>
            </a:pPr>
            <a:endParaRPr lang="en-US" dirty="0"/>
          </a:p>
          <a:p>
            <a:pPr marL="0" indent="0">
              <a:buNone/>
            </a:pPr>
            <a:r>
              <a:rPr lang="en-US" dirty="0"/>
              <a:t>Open source implementations with easy access</a:t>
            </a:r>
          </a:p>
        </p:txBody>
      </p:sp>
    </p:spTree>
    <p:extLst>
      <p:ext uri="{BB962C8B-B14F-4D97-AF65-F5344CB8AC3E}">
        <p14:creationId xmlns:p14="http://schemas.microsoft.com/office/powerpoint/2010/main" val="286378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F689-937B-41FE-899D-77E19115E923}"/>
              </a:ext>
            </a:extLst>
          </p:cNvPr>
          <p:cNvSpPr>
            <a:spLocks noGrp="1"/>
          </p:cNvSpPr>
          <p:nvPr>
            <p:ph type="title"/>
          </p:nvPr>
        </p:nvSpPr>
        <p:spPr/>
        <p:txBody>
          <a:bodyPr/>
          <a:lstStyle/>
          <a:p>
            <a:r>
              <a:rPr lang="en-US" dirty="0"/>
              <a:t>Model Training</a:t>
            </a:r>
          </a:p>
        </p:txBody>
      </p:sp>
      <p:sp>
        <p:nvSpPr>
          <p:cNvPr id="3" name="Content Placeholder 2">
            <a:extLst>
              <a:ext uri="{FF2B5EF4-FFF2-40B4-BE49-F238E27FC236}">
                <a16:creationId xmlns:a16="http://schemas.microsoft.com/office/drawing/2014/main" id="{3EE994BB-C656-4E9B-838D-5C0D7D7841DE}"/>
              </a:ext>
            </a:extLst>
          </p:cNvPr>
          <p:cNvSpPr>
            <a:spLocks noGrp="1"/>
          </p:cNvSpPr>
          <p:nvPr>
            <p:ph idx="1"/>
          </p:nvPr>
        </p:nvSpPr>
        <p:spPr/>
        <p:txBody>
          <a:bodyPr>
            <a:normAutofit lnSpcReduction="10000"/>
          </a:bodyPr>
          <a:lstStyle/>
          <a:p>
            <a:r>
              <a:rPr lang="en-US" dirty="0"/>
              <a:t>Multi-class logarithmic loss function Adam (</a:t>
            </a:r>
            <a:r>
              <a:rPr lang="en-US" dirty="0" err="1"/>
              <a:t>Kingma</a:t>
            </a:r>
            <a:r>
              <a:rPr lang="en-US" dirty="0"/>
              <a:t> and Ba, 2014)</a:t>
            </a:r>
          </a:p>
          <a:p>
            <a:pPr marL="0" indent="0">
              <a:buNone/>
            </a:pPr>
            <a:r>
              <a:rPr lang="en-US" dirty="0"/>
              <a:t>Learning rate = 0.001</a:t>
            </a:r>
          </a:p>
          <a:p>
            <a:pPr marL="0" indent="0">
              <a:buNone/>
            </a:pPr>
            <a:r>
              <a:rPr lang="en-US" dirty="0"/>
              <a:t>Beta rate = 0.5</a:t>
            </a:r>
          </a:p>
          <a:p>
            <a:pPr marL="0" indent="0">
              <a:buNone/>
            </a:pPr>
            <a:r>
              <a:rPr lang="en-US" dirty="0"/>
              <a:t>Epoch = 50000</a:t>
            </a:r>
          </a:p>
          <a:p>
            <a:pPr marL="0" indent="0">
              <a:buNone/>
            </a:pPr>
            <a:r>
              <a:rPr lang="en-US" dirty="0"/>
              <a:t>Mimi-batch size = 10</a:t>
            </a:r>
          </a:p>
          <a:p>
            <a:pPr marL="0" indent="0">
              <a:buNone/>
            </a:pPr>
            <a:endParaRPr lang="en-US" dirty="0"/>
          </a:p>
          <a:p>
            <a:r>
              <a:rPr lang="en-US" dirty="0"/>
              <a:t>Discriminator achievements</a:t>
            </a:r>
          </a:p>
          <a:p>
            <a:pPr marL="0" indent="0">
              <a:buNone/>
            </a:pPr>
            <a:r>
              <a:rPr lang="en-US" dirty="0"/>
              <a:t>Breast cancer: 3000 steps after the optimal loss</a:t>
            </a:r>
          </a:p>
          <a:p>
            <a:pPr marL="0" indent="0">
              <a:buNone/>
            </a:pPr>
            <a:r>
              <a:rPr lang="en-US" dirty="0"/>
              <a:t>Chronic kidney disease: 10000 steps after the optimal loss</a:t>
            </a:r>
          </a:p>
        </p:txBody>
      </p:sp>
    </p:spTree>
    <p:extLst>
      <p:ext uri="{BB962C8B-B14F-4D97-AF65-F5344CB8AC3E}">
        <p14:creationId xmlns:p14="http://schemas.microsoft.com/office/powerpoint/2010/main" val="69745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DA5C-41CE-40AB-84FC-507ED26D465F}"/>
              </a:ext>
            </a:extLst>
          </p:cNvPr>
          <p:cNvSpPr>
            <a:spLocks noGrp="1"/>
          </p:cNvSpPr>
          <p:nvPr>
            <p:ph type="title"/>
          </p:nvPr>
        </p:nvSpPr>
        <p:spPr/>
        <p:txBody>
          <a:bodyPr/>
          <a:lstStyle/>
          <a:p>
            <a:r>
              <a:rPr lang="en-US" dirty="0"/>
              <a:t>Evaluation Process</a:t>
            </a:r>
          </a:p>
        </p:txBody>
      </p:sp>
      <p:sp>
        <p:nvSpPr>
          <p:cNvPr id="3" name="Content Placeholder 2">
            <a:extLst>
              <a:ext uri="{FF2B5EF4-FFF2-40B4-BE49-F238E27FC236}">
                <a16:creationId xmlns:a16="http://schemas.microsoft.com/office/drawing/2014/main" id="{1110D48A-C829-49CF-8FA4-4ABB2A4BEA37}"/>
              </a:ext>
            </a:extLst>
          </p:cNvPr>
          <p:cNvSpPr>
            <a:spLocks noGrp="1"/>
          </p:cNvSpPr>
          <p:nvPr>
            <p:ph idx="1"/>
          </p:nvPr>
        </p:nvSpPr>
        <p:spPr>
          <a:xfrm>
            <a:off x="589280" y="1463040"/>
            <a:ext cx="11409680" cy="5222240"/>
          </a:xfrm>
        </p:spPr>
        <p:txBody>
          <a:bodyPr>
            <a:normAutofit fontScale="70000" lnSpcReduction="20000"/>
          </a:bodyPr>
          <a:lstStyle/>
          <a:p>
            <a:r>
              <a:rPr lang="en-US" dirty="0"/>
              <a:t>Used the Laplacian mechanism to compare the anonymization against corresponding accuracy and AUC</a:t>
            </a:r>
          </a:p>
          <a:p>
            <a:endParaRPr lang="en-US" dirty="0"/>
          </a:p>
          <a:p>
            <a:r>
              <a:rPr lang="en-US" dirty="0"/>
              <a:t>Correlation coefficient </a:t>
            </a:r>
          </a:p>
          <a:p>
            <a:pPr marL="0" indent="0">
              <a:buNone/>
            </a:pPr>
            <a:r>
              <a:rPr lang="en-US" dirty="0"/>
              <a:t>Measure linear relationship between the original and anonymized samples</a:t>
            </a:r>
          </a:p>
          <a:p>
            <a:pPr marL="0" indent="0">
              <a:buNone/>
            </a:pPr>
            <a:endParaRPr lang="en-US" dirty="0"/>
          </a:p>
          <a:p>
            <a:r>
              <a:rPr lang="en-US" dirty="0"/>
              <a:t>Data generation</a:t>
            </a:r>
          </a:p>
          <a:p>
            <a:pPr marL="0" indent="0">
              <a:buNone/>
            </a:pPr>
            <a:r>
              <a:rPr lang="en-US" dirty="0"/>
              <a:t>Anonymized data</a:t>
            </a:r>
          </a:p>
          <a:p>
            <a:pPr marL="0" indent="0">
              <a:buNone/>
            </a:pPr>
            <a:r>
              <a:rPr lang="en-US" dirty="0"/>
              <a:t>Randomly selected 1000 cases </a:t>
            </a:r>
          </a:p>
          <a:p>
            <a:pPr marL="0" indent="0">
              <a:buNone/>
            </a:pPr>
            <a:endParaRPr lang="en-US" dirty="0"/>
          </a:p>
          <a:p>
            <a:r>
              <a:rPr lang="en-US" dirty="0"/>
              <a:t>Calculation</a:t>
            </a:r>
          </a:p>
          <a:p>
            <a:pPr marL="0" indent="0">
              <a:buNone/>
            </a:pPr>
            <a:r>
              <a:rPr lang="en-US" dirty="0"/>
              <a:t>Average prediction of accuracy, AUC, correlation coefficient </a:t>
            </a:r>
          </a:p>
          <a:p>
            <a:pPr marL="0" indent="0">
              <a:buNone/>
            </a:pPr>
            <a:endParaRPr lang="en-US" dirty="0"/>
          </a:p>
          <a:p>
            <a:r>
              <a:rPr lang="en-US" dirty="0"/>
              <a:t>Model validation </a:t>
            </a:r>
          </a:p>
          <a:p>
            <a:pPr marL="0" indent="0">
              <a:buNone/>
            </a:pPr>
            <a:r>
              <a:rPr lang="en-US" dirty="0"/>
              <a:t>A variance of each encoder layers is added </a:t>
            </a:r>
          </a:p>
          <a:p>
            <a:pPr marL="0" indent="0">
              <a:buNone/>
            </a:pPr>
            <a:r>
              <a:rPr lang="en-US" dirty="0"/>
              <a:t>Repeated 1000 times with fixed test data</a:t>
            </a:r>
          </a:p>
        </p:txBody>
      </p:sp>
    </p:spTree>
    <p:extLst>
      <p:ext uri="{BB962C8B-B14F-4D97-AF65-F5344CB8AC3E}">
        <p14:creationId xmlns:p14="http://schemas.microsoft.com/office/powerpoint/2010/main" val="3838778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solidFill>
                  <a:srgbClr val="FF0000"/>
                </a:solidFill>
              </a:rPr>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2208371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C5D-4224-4CC7-AAA9-832D1E30A612}"/>
              </a:ext>
            </a:extLst>
          </p:cNvPr>
          <p:cNvSpPr>
            <a:spLocks noGrp="1"/>
          </p:cNvSpPr>
          <p:nvPr>
            <p:ph type="title"/>
          </p:nvPr>
        </p:nvSpPr>
        <p:spPr/>
        <p:txBody>
          <a:bodyPr/>
          <a:lstStyle/>
          <a:p>
            <a:r>
              <a:rPr lang="en-US" dirty="0"/>
              <a:t>Comparison to Differential Privacy</a:t>
            </a:r>
          </a:p>
        </p:txBody>
      </p:sp>
      <p:sp>
        <p:nvSpPr>
          <p:cNvPr id="3" name="Content Placeholder 2">
            <a:extLst>
              <a:ext uri="{FF2B5EF4-FFF2-40B4-BE49-F238E27FC236}">
                <a16:creationId xmlns:a16="http://schemas.microsoft.com/office/drawing/2014/main" id="{FA3EC6CD-7F88-4348-8C02-B2B40465ED05}"/>
              </a:ext>
            </a:extLst>
          </p:cNvPr>
          <p:cNvSpPr>
            <a:spLocks noGrp="1"/>
          </p:cNvSpPr>
          <p:nvPr>
            <p:ph idx="1"/>
          </p:nvPr>
        </p:nvSpPr>
        <p:spPr/>
        <p:txBody>
          <a:bodyPr/>
          <a:lstStyle/>
          <a:p>
            <a:r>
              <a:rPr lang="en-US" dirty="0"/>
              <a:t>Noise presents a trade-off between accuracy and privacy </a:t>
            </a:r>
          </a:p>
          <a:p>
            <a:pPr marL="0" indent="0">
              <a:buNone/>
            </a:pPr>
            <a:r>
              <a:rPr lang="en-US" dirty="0"/>
              <a:t>Add Laplacian noise Lap (</a:t>
            </a:r>
            <a:r>
              <a:rPr lang="el-GR" dirty="0"/>
              <a:t>λ</a:t>
            </a:r>
            <a:r>
              <a:rPr lang="en-US" dirty="0"/>
              <a:t>) = Lap (S/</a:t>
            </a:r>
            <a:r>
              <a:rPr lang="el-GR" dirty="0"/>
              <a:t>δ</a:t>
            </a:r>
            <a:r>
              <a:rPr lang="en-US" dirty="0"/>
              <a:t>) to a statistics (</a:t>
            </a:r>
            <a:r>
              <a:rPr lang="en-US" dirty="0" err="1"/>
              <a:t>Dwork</a:t>
            </a:r>
            <a:r>
              <a:rPr lang="en-US" dirty="0"/>
              <a:t> and </a:t>
            </a:r>
            <a:r>
              <a:rPr lang="en-US" dirty="0" err="1"/>
              <a:t>Pottenger</a:t>
            </a:r>
            <a:r>
              <a:rPr lang="en-US" dirty="0"/>
              <a:t>, 2013)</a:t>
            </a:r>
          </a:p>
          <a:p>
            <a:pPr marL="0" indent="0">
              <a:buNone/>
            </a:pPr>
            <a:r>
              <a:rPr lang="el-GR" dirty="0"/>
              <a:t>λ</a:t>
            </a:r>
            <a:r>
              <a:rPr lang="en-US" dirty="0"/>
              <a:t> = 0.1, which has a minimal effect on privacy </a:t>
            </a:r>
          </a:p>
          <a:p>
            <a:pPr marL="0" indent="0">
              <a:buNone/>
            </a:pPr>
            <a:r>
              <a:rPr lang="en-US" dirty="0"/>
              <a:t>Risk increases as </a:t>
            </a:r>
            <a:r>
              <a:rPr lang="el-GR" dirty="0"/>
              <a:t>λ</a:t>
            </a:r>
            <a:r>
              <a:rPr lang="en-US" dirty="0"/>
              <a:t> increases </a:t>
            </a:r>
          </a:p>
          <a:p>
            <a:pPr marL="0" indent="0">
              <a:buNone/>
            </a:pPr>
            <a:endParaRPr lang="en-US" dirty="0"/>
          </a:p>
        </p:txBody>
      </p:sp>
    </p:spTree>
    <p:extLst>
      <p:ext uri="{BB962C8B-B14F-4D97-AF65-F5344CB8AC3E}">
        <p14:creationId xmlns:p14="http://schemas.microsoft.com/office/powerpoint/2010/main" val="401669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a:t>
            </a:r>
            <a:r>
              <a:rPr lang="en-US" dirty="0">
                <a:solidFill>
                  <a:srgbClr val="FF0000"/>
                </a:solidFill>
              </a:rPr>
              <a:t> </a:t>
            </a:r>
          </a:p>
          <a:p>
            <a:pPr marL="0" indent="0">
              <a:buNone/>
            </a:pPr>
            <a:r>
              <a:rPr lang="en-US" dirty="0">
                <a:solidFill>
                  <a:srgbClr val="FF0000"/>
                </a:solidFill>
              </a:rPr>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t>Accuracy measure</a:t>
            </a:r>
          </a:p>
          <a:p>
            <a:pPr marL="0" indent="0">
              <a:buNone/>
            </a:pPr>
            <a:endParaRPr lang="en-US" dirty="0"/>
          </a:p>
        </p:txBody>
      </p:sp>
    </p:spTree>
    <p:extLst>
      <p:ext uri="{BB962C8B-B14F-4D97-AF65-F5344CB8AC3E}">
        <p14:creationId xmlns:p14="http://schemas.microsoft.com/office/powerpoint/2010/main" val="470506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2785-22E3-4376-9A15-92DB9FC84D65}"/>
              </a:ext>
            </a:extLst>
          </p:cNvPr>
          <p:cNvSpPr>
            <a:spLocks noGrp="1"/>
          </p:cNvSpPr>
          <p:nvPr>
            <p:ph type="title"/>
          </p:nvPr>
        </p:nvSpPr>
        <p:spPr/>
        <p:txBody>
          <a:bodyPr/>
          <a:lstStyle/>
          <a:p>
            <a:r>
              <a:rPr lang="en-US" dirty="0"/>
              <a:t>Parameter Comparison of Breast Cancer</a:t>
            </a:r>
          </a:p>
        </p:txBody>
      </p:sp>
      <p:pic>
        <p:nvPicPr>
          <p:cNvPr id="5" name="Content Placeholder 4">
            <a:extLst>
              <a:ext uri="{FF2B5EF4-FFF2-40B4-BE49-F238E27FC236}">
                <a16:creationId xmlns:a16="http://schemas.microsoft.com/office/drawing/2014/main" id="{FAEFC227-5303-4F64-92D4-2B8704D0F2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789" y="2117724"/>
            <a:ext cx="3121661" cy="2743077"/>
          </a:xfrm>
        </p:spPr>
      </p:pic>
      <p:pic>
        <p:nvPicPr>
          <p:cNvPr id="7" name="Picture 6">
            <a:extLst>
              <a:ext uri="{FF2B5EF4-FFF2-40B4-BE49-F238E27FC236}">
                <a16:creationId xmlns:a16="http://schemas.microsoft.com/office/drawing/2014/main" id="{764AC167-3B09-43AB-B34A-84B0F138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076" y="2117724"/>
            <a:ext cx="3016250" cy="2772786"/>
          </a:xfrm>
          <a:prstGeom prst="rect">
            <a:avLst/>
          </a:prstGeom>
        </p:spPr>
      </p:pic>
      <p:pic>
        <p:nvPicPr>
          <p:cNvPr id="9" name="Picture 8">
            <a:extLst>
              <a:ext uri="{FF2B5EF4-FFF2-40B4-BE49-F238E27FC236}">
                <a16:creationId xmlns:a16="http://schemas.microsoft.com/office/drawing/2014/main" id="{CDB1914F-4A7B-4FAD-A2B2-826DFFFDC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02" y="2147434"/>
            <a:ext cx="3147249" cy="2743076"/>
          </a:xfrm>
          <a:prstGeom prst="rect">
            <a:avLst/>
          </a:prstGeom>
        </p:spPr>
      </p:pic>
    </p:spTree>
    <p:extLst>
      <p:ext uri="{BB962C8B-B14F-4D97-AF65-F5344CB8AC3E}">
        <p14:creationId xmlns:p14="http://schemas.microsoft.com/office/powerpoint/2010/main" val="356292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82D3-C2BE-4FC4-9FD4-0203D90BB4AB}"/>
              </a:ext>
            </a:extLst>
          </p:cNvPr>
          <p:cNvSpPr>
            <a:spLocks noGrp="1"/>
          </p:cNvSpPr>
          <p:nvPr>
            <p:ph type="title"/>
          </p:nvPr>
        </p:nvSpPr>
        <p:spPr>
          <a:xfrm>
            <a:off x="325120" y="365125"/>
            <a:ext cx="11028680" cy="1268771"/>
          </a:xfrm>
        </p:spPr>
        <p:txBody>
          <a:bodyPr>
            <a:normAutofit fontScale="90000"/>
          </a:bodyPr>
          <a:lstStyle/>
          <a:p>
            <a:r>
              <a:rPr lang="en-US" dirty="0"/>
              <a:t>Parameter Comparison of C</a:t>
            </a:r>
            <a:r>
              <a:rPr lang="en-US" altLang="zh-CN" dirty="0"/>
              <a:t>hronic Kidney Disease</a:t>
            </a:r>
            <a:endParaRPr lang="en-US" dirty="0"/>
          </a:p>
        </p:txBody>
      </p:sp>
      <p:pic>
        <p:nvPicPr>
          <p:cNvPr id="5" name="Content Placeholder 4">
            <a:extLst>
              <a:ext uri="{FF2B5EF4-FFF2-40B4-BE49-F238E27FC236}">
                <a16:creationId xmlns:a16="http://schemas.microsoft.com/office/drawing/2014/main" id="{38807B72-6086-4191-BF96-B021B75D8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660" y="2311400"/>
            <a:ext cx="3368040" cy="2912704"/>
          </a:xfrm>
        </p:spPr>
      </p:pic>
      <p:pic>
        <p:nvPicPr>
          <p:cNvPr id="7" name="Picture 6">
            <a:extLst>
              <a:ext uri="{FF2B5EF4-FFF2-40B4-BE49-F238E27FC236}">
                <a16:creationId xmlns:a16="http://schemas.microsoft.com/office/drawing/2014/main" id="{79187B9B-6A29-4527-9A79-1235CF132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160" y="2322776"/>
            <a:ext cx="3514090" cy="3013145"/>
          </a:xfrm>
          <a:prstGeom prst="rect">
            <a:avLst/>
          </a:prstGeom>
        </p:spPr>
      </p:pic>
      <p:pic>
        <p:nvPicPr>
          <p:cNvPr id="9" name="Picture 8">
            <a:extLst>
              <a:ext uri="{FF2B5EF4-FFF2-40B4-BE49-F238E27FC236}">
                <a16:creationId xmlns:a16="http://schemas.microsoft.com/office/drawing/2014/main" id="{1D4CA97D-D1E0-4FD8-B703-C3CA2BCA9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710" y="2311400"/>
            <a:ext cx="3599181" cy="3024521"/>
          </a:xfrm>
          <a:prstGeom prst="rect">
            <a:avLst/>
          </a:prstGeom>
        </p:spPr>
      </p:pic>
    </p:spTree>
    <p:extLst>
      <p:ext uri="{BB962C8B-B14F-4D97-AF65-F5344CB8AC3E}">
        <p14:creationId xmlns:p14="http://schemas.microsoft.com/office/powerpoint/2010/main" val="3934666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6539-B27D-4758-B6BF-7404F771ED0B}"/>
              </a:ext>
            </a:extLst>
          </p:cNvPr>
          <p:cNvSpPr>
            <a:spLocks noGrp="1"/>
          </p:cNvSpPr>
          <p:nvPr>
            <p:ph idx="1"/>
          </p:nvPr>
        </p:nvSpPr>
        <p:spPr>
          <a:xfrm>
            <a:off x="323850" y="504824"/>
            <a:ext cx="11515725" cy="5972176"/>
          </a:xfrm>
        </p:spPr>
        <p:txBody>
          <a:bodyPr>
            <a:normAutofit fontScale="92500" lnSpcReduction="10000"/>
          </a:bodyPr>
          <a:lstStyle/>
          <a:p>
            <a:r>
              <a:rPr lang="en-US" dirty="0"/>
              <a:t>Introduction</a:t>
            </a:r>
          </a:p>
          <a:p>
            <a:pPr marL="0" indent="0">
              <a:buNone/>
            </a:pPr>
            <a:r>
              <a:rPr lang="en-US" dirty="0"/>
              <a:t>Background </a:t>
            </a:r>
          </a:p>
          <a:p>
            <a:pPr marL="0" indent="0">
              <a:buNone/>
            </a:pPr>
            <a:r>
              <a:rPr lang="en-US" dirty="0"/>
              <a:t>The importance of this problem</a:t>
            </a:r>
          </a:p>
          <a:p>
            <a:pPr marL="0" indent="0">
              <a:buNone/>
            </a:pPr>
            <a:r>
              <a:rPr lang="en-US" dirty="0"/>
              <a:t>What has been done already</a:t>
            </a:r>
          </a:p>
          <a:p>
            <a:pPr marL="0" indent="0">
              <a:buNone/>
            </a:pPr>
            <a:r>
              <a:rPr lang="en-US" dirty="0"/>
              <a:t>The contributions of the authors</a:t>
            </a:r>
          </a:p>
          <a:p>
            <a:pPr marL="0" indent="0">
              <a:buNone/>
            </a:pPr>
            <a:endParaRPr lang="en-US" dirty="0"/>
          </a:p>
          <a:p>
            <a:r>
              <a:rPr lang="en-US" dirty="0"/>
              <a:t>Methods</a:t>
            </a:r>
          </a:p>
          <a:p>
            <a:pPr marL="0" indent="0">
              <a:buNone/>
            </a:pPr>
            <a:r>
              <a:rPr lang="en-US" dirty="0"/>
              <a:t>Method descriptions</a:t>
            </a:r>
          </a:p>
          <a:p>
            <a:pPr marL="0" indent="0">
              <a:buNone/>
            </a:pPr>
            <a:endParaRPr lang="en-US" dirty="0"/>
          </a:p>
          <a:p>
            <a:r>
              <a:rPr lang="en-US" dirty="0"/>
              <a:t>Results</a:t>
            </a:r>
          </a:p>
          <a:p>
            <a:pPr marL="0" indent="0">
              <a:buNone/>
            </a:pPr>
            <a:r>
              <a:rPr lang="en-US" dirty="0"/>
              <a:t>Data summary</a:t>
            </a:r>
          </a:p>
          <a:p>
            <a:pPr marL="0" indent="0">
              <a:buNone/>
            </a:pPr>
            <a:r>
              <a:rPr lang="en-US" dirty="0"/>
              <a:t>Method comparison</a:t>
            </a:r>
          </a:p>
          <a:p>
            <a:pPr marL="0" indent="0">
              <a:buNone/>
            </a:pPr>
            <a:r>
              <a:rPr lang="en-US" dirty="0">
                <a:solidFill>
                  <a:srgbClr val="FF0000"/>
                </a:solidFill>
              </a:rPr>
              <a:t>Accuracy measure</a:t>
            </a:r>
          </a:p>
          <a:p>
            <a:pPr marL="0" indent="0">
              <a:buNone/>
            </a:pPr>
            <a:endParaRPr lang="en-US" dirty="0"/>
          </a:p>
        </p:txBody>
      </p:sp>
    </p:spTree>
    <p:extLst>
      <p:ext uri="{BB962C8B-B14F-4D97-AF65-F5344CB8AC3E}">
        <p14:creationId xmlns:p14="http://schemas.microsoft.com/office/powerpoint/2010/main" val="52556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F695-FCB2-4E4F-9FAF-8AC34DFF1926}"/>
              </a:ext>
            </a:extLst>
          </p:cNvPr>
          <p:cNvSpPr>
            <a:spLocks noGrp="1"/>
          </p:cNvSpPr>
          <p:nvPr>
            <p:ph type="title"/>
          </p:nvPr>
        </p:nvSpPr>
        <p:spPr/>
        <p:txBody>
          <a:bodyPr/>
          <a:lstStyle/>
          <a:p>
            <a:r>
              <a:rPr lang="en-US" dirty="0"/>
              <a:t>P</a:t>
            </a:r>
            <a:r>
              <a:rPr lang="en-US" altLang="zh-CN" dirty="0"/>
              <a:t>erformance Comparison</a:t>
            </a:r>
            <a:endParaRPr lang="en-US" dirty="0"/>
          </a:p>
        </p:txBody>
      </p:sp>
      <p:sp>
        <p:nvSpPr>
          <p:cNvPr id="3" name="Content Placeholder 2">
            <a:extLst>
              <a:ext uri="{FF2B5EF4-FFF2-40B4-BE49-F238E27FC236}">
                <a16:creationId xmlns:a16="http://schemas.microsoft.com/office/drawing/2014/main" id="{98CB0ACA-7E65-4614-BD88-245DCB9DCFFE}"/>
              </a:ext>
            </a:extLst>
          </p:cNvPr>
          <p:cNvSpPr>
            <a:spLocks noGrp="1"/>
          </p:cNvSpPr>
          <p:nvPr>
            <p:ph idx="1"/>
          </p:nvPr>
        </p:nvSpPr>
        <p:spPr/>
        <p:txBody>
          <a:bodyPr/>
          <a:lstStyle/>
          <a:p>
            <a:r>
              <a:rPr lang="en-US" dirty="0"/>
              <a:t>Performance results of the model upon adding variance to the layer</a:t>
            </a:r>
          </a:p>
          <a:p>
            <a:pPr marL="0" indent="0">
              <a:buNone/>
            </a:pPr>
            <a:endParaRPr lang="en-US" dirty="0"/>
          </a:p>
        </p:txBody>
      </p:sp>
      <p:pic>
        <p:nvPicPr>
          <p:cNvPr id="5" name="Picture 4">
            <a:extLst>
              <a:ext uri="{FF2B5EF4-FFF2-40B4-BE49-F238E27FC236}">
                <a16:creationId xmlns:a16="http://schemas.microsoft.com/office/drawing/2014/main" id="{EF2D4C65-2631-4E23-93BE-E11FCF4AB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97597"/>
            <a:ext cx="7517765" cy="3179366"/>
          </a:xfrm>
          <a:prstGeom prst="rect">
            <a:avLst/>
          </a:prstGeom>
        </p:spPr>
      </p:pic>
    </p:spTree>
    <p:extLst>
      <p:ext uri="{BB962C8B-B14F-4D97-AF65-F5344CB8AC3E}">
        <p14:creationId xmlns:p14="http://schemas.microsoft.com/office/powerpoint/2010/main" val="3394965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D062-A2A2-44A6-ACDF-8A023395699D}"/>
              </a:ext>
            </a:extLst>
          </p:cNvPr>
          <p:cNvSpPr>
            <a:spLocks noGrp="1"/>
          </p:cNvSpPr>
          <p:nvPr>
            <p:ph type="title"/>
          </p:nvPr>
        </p:nvSpPr>
        <p:spPr>
          <a:xfrm>
            <a:off x="320842" y="365126"/>
            <a:ext cx="11032958" cy="1319296"/>
          </a:xfrm>
        </p:spPr>
        <p:txBody>
          <a:bodyPr/>
          <a:lstStyle/>
          <a:p>
            <a:r>
              <a:rPr lang="en-US" dirty="0"/>
              <a:t>Correlation between </a:t>
            </a:r>
            <a:r>
              <a:rPr lang="en-US" altLang="zh-CN" dirty="0"/>
              <a:t>f</a:t>
            </a:r>
            <a:r>
              <a:rPr lang="en-US" dirty="0"/>
              <a:t>eatures of both diseases</a:t>
            </a:r>
          </a:p>
        </p:txBody>
      </p:sp>
      <p:pic>
        <p:nvPicPr>
          <p:cNvPr id="5" name="Content Placeholder 4">
            <a:extLst>
              <a:ext uri="{FF2B5EF4-FFF2-40B4-BE49-F238E27FC236}">
                <a16:creationId xmlns:a16="http://schemas.microsoft.com/office/drawing/2014/main" id="{BE7B955D-02D3-424F-96FE-5B4C5589B0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354" y="2227103"/>
            <a:ext cx="4469765" cy="3892331"/>
          </a:xfrm>
        </p:spPr>
      </p:pic>
      <p:pic>
        <p:nvPicPr>
          <p:cNvPr id="7" name="Picture 6">
            <a:extLst>
              <a:ext uri="{FF2B5EF4-FFF2-40B4-BE49-F238E27FC236}">
                <a16:creationId xmlns:a16="http://schemas.microsoft.com/office/drawing/2014/main" id="{FDCE03D9-51A7-4599-BD15-A2CE84B54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27103"/>
            <a:ext cx="3952240" cy="3906373"/>
          </a:xfrm>
          <a:prstGeom prst="rect">
            <a:avLst/>
          </a:prstGeom>
        </p:spPr>
      </p:pic>
      <p:sp>
        <p:nvSpPr>
          <p:cNvPr id="3" name="TextBox 2">
            <a:extLst>
              <a:ext uri="{FF2B5EF4-FFF2-40B4-BE49-F238E27FC236}">
                <a16:creationId xmlns:a16="http://schemas.microsoft.com/office/drawing/2014/main" id="{838FEDE1-A635-480B-8CC8-A5E51F62AC03}"/>
              </a:ext>
            </a:extLst>
          </p:cNvPr>
          <p:cNvSpPr txBox="1"/>
          <p:nvPr/>
        </p:nvSpPr>
        <p:spPr>
          <a:xfrm>
            <a:off x="6807200" y="1672124"/>
            <a:ext cx="2529840" cy="369332"/>
          </a:xfrm>
          <a:prstGeom prst="rect">
            <a:avLst/>
          </a:prstGeom>
          <a:noFill/>
        </p:spPr>
        <p:txBody>
          <a:bodyPr wrap="square" rtlCol="0">
            <a:spAutoFit/>
          </a:bodyPr>
          <a:lstStyle/>
          <a:p>
            <a:r>
              <a:rPr lang="en-US" altLang="zh-CN" dirty="0"/>
              <a:t>Chronic kidney disease</a:t>
            </a:r>
            <a:endParaRPr lang="en-US" dirty="0"/>
          </a:p>
        </p:txBody>
      </p:sp>
      <p:sp>
        <p:nvSpPr>
          <p:cNvPr id="6" name="TextBox 5">
            <a:extLst>
              <a:ext uri="{FF2B5EF4-FFF2-40B4-BE49-F238E27FC236}">
                <a16:creationId xmlns:a16="http://schemas.microsoft.com/office/drawing/2014/main" id="{AD36E81D-3E89-4683-8798-2DEB79B079A6}"/>
              </a:ext>
            </a:extLst>
          </p:cNvPr>
          <p:cNvSpPr txBox="1"/>
          <p:nvPr/>
        </p:nvSpPr>
        <p:spPr>
          <a:xfrm>
            <a:off x="1767840" y="1684422"/>
            <a:ext cx="2529840" cy="369332"/>
          </a:xfrm>
          <a:prstGeom prst="rect">
            <a:avLst/>
          </a:prstGeom>
          <a:noFill/>
        </p:spPr>
        <p:txBody>
          <a:bodyPr wrap="square" rtlCol="0">
            <a:spAutoFit/>
          </a:bodyPr>
          <a:lstStyle/>
          <a:p>
            <a:r>
              <a:rPr lang="en-US" altLang="zh-CN" dirty="0"/>
              <a:t>Breast cancer</a:t>
            </a:r>
            <a:endParaRPr lang="en-US" dirty="0"/>
          </a:p>
        </p:txBody>
      </p:sp>
    </p:spTree>
    <p:extLst>
      <p:ext uri="{BB962C8B-B14F-4D97-AF65-F5344CB8AC3E}">
        <p14:creationId xmlns:p14="http://schemas.microsoft.com/office/powerpoint/2010/main" val="3738644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EBC868A-D1BB-43EE-89A2-F12ADB82EA0C}"/>
                  </a:ext>
                </a:extLst>
              </p:cNvPr>
              <p:cNvSpPr>
                <a:spLocks noGrp="1"/>
              </p:cNvSpPr>
              <p:nvPr>
                <p:ph type="title"/>
              </p:nvPr>
            </p:nvSpPr>
            <p:spPr/>
            <p:txBody>
              <a:bodyPr/>
              <a:lstStyle/>
              <a:p>
                <a:r>
                  <a:rPr lang="en-US" dirty="0"/>
                  <a:t>Comparison of privacy parameter </a:t>
                </a:r>
                <a14:m>
                  <m:oMath xmlns:m="http://schemas.openxmlformats.org/officeDocument/2006/math">
                    <m:sSub>
                      <m:sSubPr>
                        <m:ctrlPr>
                          <a:rPr lang="en-US" i="1" smtClean="0">
                            <a:latin typeface="Cambria Math" panose="02040503050406030204" pitchFamily="18" charset="0"/>
                          </a:rPr>
                        </m:ctrlPr>
                      </m:sSubPr>
                      <m:e>
                        <m:r>
                          <m:rPr>
                            <m:nor/>
                          </m:rPr>
                          <a:rPr lang="el-GR" dirty="0"/>
                          <m:t>λ</m:t>
                        </m:r>
                      </m:e>
                      <m:sub>
                        <m:r>
                          <a:rPr lang="en-US" b="0" i="1" smtClean="0">
                            <a:latin typeface="Cambria Math" panose="02040503050406030204" pitchFamily="18" charset="0"/>
                          </a:rPr>
                          <m:t>𝑒</m:t>
                        </m:r>
                      </m:sub>
                    </m:sSub>
                  </m:oMath>
                </a14:m>
                <a:endParaRPr lang="en-US" dirty="0"/>
              </a:p>
            </p:txBody>
          </p:sp>
        </mc:Choice>
        <mc:Fallback xmlns="">
          <p:sp>
            <p:nvSpPr>
              <p:cNvPr id="2" name="Title 1">
                <a:extLst>
                  <a:ext uri="{FF2B5EF4-FFF2-40B4-BE49-F238E27FC236}">
                    <a16:creationId xmlns:a16="http://schemas.microsoft.com/office/drawing/2014/main" id="{AEBC868A-D1BB-43EE-89A2-F12ADB82EA0C}"/>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B9242455-AEB5-47A1-A4CD-8792ED1E59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6800" y="2146489"/>
            <a:ext cx="3577520" cy="3165098"/>
          </a:xfrm>
        </p:spPr>
      </p:pic>
      <p:pic>
        <p:nvPicPr>
          <p:cNvPr id="7" name="Picture 6">
            <a:extLst>
              <a:ext uri="{FF2B5EF4-FFF2-40B4-BE49-F238E27FC236}">
                <a16:creationId xmlns:a16="http://schemas.microsoft.com/office/drawing/2014/main" id="{282F5391-80A6-4F84-88E6-855EEA9A8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011" y="2146489"/>
            <a:ext cx="3577521" cy="3148609"/>
          </a:xfrm>
          <a:prstGeom prst="rect">
            <a:avLst/>
          </a:prstGeom>
        </p:spPr>
      </p:pic>
      <p:pic>
        <p:nvPicPr>
          <p:cNvPr id="9" name="Picture 8">
            <a:extLst>
              <a:ext uri="{FF2B5EF4-FFF2-40B4-BE49-F238E27FC236}">
                <a16:creationId xmlns:a16="http://schemas.microsoft.com/office/drawing/2014/main" id="{9B76D45A-238E-4F76-B476-624A6ABEF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223" y="2146489"/>
            <a:ext cx="3773478" cy="3299271"/>
          </a:xfrm>
          <a:prstGeom prst="rect">
            <a:avLst/>
          </a:prstGeom>
        </p:spPr>
      </p:pic>
    </p:spTree>
    <p:extLst>
      <p:ext uri="{BB962C8B-B14F-4D97-AF65-F5344CB8AC3E}">
        <p14:creationId xmlns:p14="http://schemas.microsoft.com/office/powerpoint/2010/main" val="490464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C4E30-354F-419C-B84F-A0E3E0A785D0}"/>
              </a:ext>
            </a:extLst>
          </p:cNvPr>
          <p:cNvSpPr>
            <a:spLocks noGrp="1"/>
          </p:cNvSpPr>
          <p:nvPr>
            <p:ph idx="1"/>
          </p:nvPr>
        </p:nvSpPr>
        <p:spPr>
          <a:xfrm>
            <a:off x="838200" y="1109165"/>
            <a:ext cx="10515600" cy="4351338"/>
          </a:xfrm>
        </p:spPr>
        <p:txBody>
          <a:bodyPr/>
          <a:lstStyle/>
          <a:p>
            <a:r>
              <a:rPr lang="en-US" dirty="0"/>
              <a:t>Tr</a:t>
            </a:r>
            <a:r>
              <a:rPr lang="en-US" altLang="zh-CN" dirty="0"/>
              <a:t>aining and running time</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8E5D22A-70D6-4BB1-A1FA-AF8A40FE1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72000"/>
            <a:ext cx="7340600" cy="1384765"/>
          </a:xfrm>
          <a:prstGeom prst="rect">
            <a:avLst/>
          </a:prstGeom>
        </p:spPr>
      </p:pic>
    </p:spTree>
    <p:extLst>
      <p:ext uri="{BB962C8B-B14F-4D97-AF65-F5344CB8AC3E}">
        <p14:creationId xmlns:p14="http://schemas.microsoft.com/office/powerpoint/2010/main" val="3711508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E4AC-23ED-4FDF-AFCC-50B5C6DCDD8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BB42A75-C5CB-4B29-9FB9-39E5D8C9450D}"/>
              </a:ext>
            </a:extLst>
          </p:cNvPr>
          <p:cNvSpPr>
            <a:spLocks noGrp="1"/>
          </p:cNvSpPr>
          <p:nvPr>
            <p:ph idx="1"/>
          </p:nvPr>
        </p:nvSpPr>
        <p:spPr>
          <a:xfrm>
            <a:off x="467361" y="1825625"/>
            <a:ext cx="11521440" cy="4788535"/>
          </a:xfrm>
        </p:spPr>
        <p:txBody>
          <a:bodyPr>
            <a:normAutofit fontScale="92500" lnSpcReduction="20000"/>
          </a:bodyPr>
          <a:lstStyle/>
          <a:p>
            <a:r>
              <a:rPr lang="en-US" dirty="0"/>
              <a:t>This novel approach is secure against an efficient adversary, mathematically</a:t>
            </a:r>
          </a:p>
          <a:p>
            <a:endParaRPr lang="en-US" dirty="0"/>
          </a:p>
          <a:p>
            <a:r>
              <a:rPr lang="en-US" dirty="0"/>
              <a:t>Has a better performance of accuracy and AUC than DP, while preserving privacy</a:t>
            </a:r>
          </a:p>
          <a:p>
            <a:endParaRPr lang="en-US" dirty="0"/>
          </a:p>
          <a:p>
            <a:r>
              <a:rPr lang="en-US" dirty="0"/>
              <a:t>Not statistics-based, needs no background population for good prediction </a:t>
            </a:r>
          </a:p>
          <a:p>
            <a:endParaRPr lang="en-US" dirty="0"/>
          </a:p>
          <a:p>
            <a:r>
              <a:rPr lang="en-US" dirty="0"/>
              <a:t>Can share data while having minimal privacy risks</a:t>
            </a:r>
          </a:p>
          <a:p>
            <a:endParaRPr lang="en-US" dirty="0"/>
          </a:p>
          <a:p>
            <a:r>
              <a:rPr lang="en-US" dirty="0"/>
              <a:t>Predicts a trend of the application of deep NN in online medical services</a:t>
            </a:r>
          </a:p>
          <a:p>
            <a:endParaRPr lang="en-US" dirty="0"/>
          </a:p>
          <a:p>
            <a:r>
              <a:rPr lang="en-US" dirty="0"/>
              <a:t>Want to extend it to genomic data</a:t>
            </a:r>
          </a:p>
        </p:txBody>
      </p:sp>
    </p:spTree>
    <p:extLst>
      <p:ext uri="{BB962C8B-B14F-4D97-AF65-F5344CB8AC3E}">
        <p14:creationId xmlns:p14="http://schemas.microsoft.com/office/powerpoint/2010/main" val="425343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B85C-52AA-4E65-8520-3E8C7B1AE654}"/>
              </a:ext>
            </a:extLst>
          </p:cNvPr>
          <p:cNvSpPr>
            <a:spLocks noGrp="1"/>
          </p:cNvSpPr>
          <p:nvPr>
            <p:ph type="title"/>
          </p:nvPr>
        </p:nvSpPr>
        <p:spPr/>
        <p:txBody>
          <a:bodyPr/>
          <a:lstStyle/>
          <a:p>
            <a:r>
              <a:rPr lang="en-US" dirty="0"/>
              <a:t>The Value of Privacy: Ethical Reasons</a:t>
            </a:r>
          </a:p>
        </p:txBody>
      </p:sp>
      <p:sp>
        <p:nvSpPr>
          <p:cNvPr id="3" name="Content Placeholder 2">
            <a:extLst>
              <a:ext uri="{FF2B5EF4-FFF2-40B4-BE49-F238E27FC236}">
                <a16:creationId xmlns:a16="http://schemas.microsoft.com/office/drawing/2014/main" id="{4F5F0143-8A7E-438C-A60B-DCD2E4A998D8}"/>
              </a:ext>
            </a:extLst>
          </p:cNvPr>
          <p:cNvSpPr>
            <a:spLocks noGrp="1"/>
          </p:cNvSpPr>
          <p:nvPr>
            <p:ph idx="1"/>
          </p:nvPr>
        </p:nvSpPr>
        <p:spPr>
          <a:xfrm>
            <a:off x="629920" y="1534161"/>
            <a:ext cx="11358880" cy="4632960"/>
          </a:xfrm>
        </p:spPr>
        <p:txBody>
          <a:bodyPr/>
          <a:lstStyle/>
          <a:p>
            <a:r>
              <a:rPr lang="en-US" dirty="0"/>
              <a:t>According to Joy L. Pritts in his paper, it promotes fundamental values, including personhood such as:  (</a:t>
            </a:r>
            <a:r>
              <a:rPr lang="en-US" dirty="0">
                <a:hlinkClick r:id="rId2"/>
              </a:rPr>
              <a:t>http://www.nationalacademies.org/hmd/~/media/Files/Activity%20Files/Research/HIPAAandResearch/PrittsPrivacyFinalDraftweb.ashx</a:t>
            </a:r>
            <a:r>
              <a:rPr lang="en-US" dirty="0"/>
              <a:t>)</a:t>
            </a:r>
          </a:p>
          <a:p>
            <a:pPr marL="0" indent="0">
              <a:buNone/>
            </a:pPr>
            <a:endParaRPr lang="en-US" dirty="0"/>
          </a:p>
          <a:p>
            <a:r>
              <a:rPr lang="en-US" dirty="0"/>
              <a:t>Personal autonomy (the ability to make personal decisions)</a:t>
            </a:r>
          </a:p>
          <a:p>
            <a:r>
              <a:rPr lang="en-US" dirty="0"/>
              <a:t>Individuality</a:t>
            </a:r>
          </a:p>
          <a:p>
            <a:r>
              <a:rPr lang="en-US" dirty="0"/>
              <a:t>Respect </a:t>
            </a:r>
          </a:p>
          <a:p>
            <a:r>
              <a:rPr lang="en-US" dirty="0"/>
              <a:t>Dignity and worth as human beings</a:t>
            </a:r>
          </a:p>
        </p:txBody>
      </p:sp>
    </p:spTree>
    <p:extLst>
      <p:ext uri="{BB962C8B-B14F-4D97-AF65-F5344CB8AC3E}">
        <p14:creationId xmlns:p14="http://schemas.microsoft.com/office/powerpoint/2010/main" val="144474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57E9-B780-4268-B0B9-1F3B7138B934}"/>
              </a:ext>
            </a:extLst>
          </p:cNvPr>
          <p:cNvSpPr>
            <a:spLocks noGrp="1"/>
          </p:cNvSpPr>
          <p:nvPr>
            <p:ph type="title"/>
          </p:nvPr>
        </p:nvSpPr>
        <p:spPr/>
        <p:txBody>
          <a:bodyPr/>
          <a:lstStyle/>
          <a:p>
            <a:r>
              <a:rPr lang="en-US" dirty="0"/>
              <a:t>Biological Reasons</a:t>
            </a:r>
          </a:p>
        </p:txBody>
      </p:sp>
      <p:sp>
        <p:nvSpPr>
          <p:cNvPr id="3" name="Content Placeholder 2">
            <a:extLst>
              <a:ext uri="{FF2B5EF4-FFF2-40B4-BE49-F238E27FC236}">
                <a16:creationId xmlns:a16="http://schemas.microsoft.com/office/drawing/2014/main" id="{FA0A6991-662A-4AD8-AF12-EFC845D89452}"/>
              </a:ext>
            </a:extLst>
          </p:cNvPr>
          <p:cNvSpPr>
            <a:spLocks noGrp="1"/>
          </p:cNvSpPr>
          <p:nvPr>
            <p:ph idx="1"/>
          </p:nvPr>
        </p:nvSpPr>
        <p:spPr>
          <a:xfrm>
            <a:off x="596900" y="1690688"/>
            <a:ext cx="10998200" cy="4758055"/>
          </a:xfrm>
        </p:spPr>
        <p:txBody>
          <a:bodyPr>
            <a:normAutofit fontScale="92500" lnSpcReduction="10000"/>
          </a:bodyPr>
          <a:lstStyle/>
          <a:p>
            <a:r>
              <a:rPr lang="en-US" dirty="0"/>
              <a:t>According to this paper, one’s medical information leak is dangerous because of the following logic:</a:t>
            </a:r>
          </a:p>
          <a:p>
            <a:endParaRPr lang="en-US" dirty="0"/>
          </a:p>
          <a:p>
            <a:r>
              <a:rPr lang="en-US" dirty="0"/>
              <a:t>An individual’s genetic information is static</a:t>
            </a:r>
          </a:p>
          <a:p>
            <a:endParaRPr lang="en-US" dirty="0"/>
          </a:p>
          <a:p>
            <a:r>
              <a:rPr lang="en-US" dirty="0"/>
              <a:t>A Genetic marker (e.g. short DNA sequence) can be a key to uniquely identify a person’s identity and the relatives</a:t>
            </a:r>
          </a:p>
          <a:p>
            <a:endParaRPr lang="en-US" dirty="0"/>
          </a:p>
          <a:p>
            <a:r>
              <a:rPr lang="en-US" dirty="0"/>
              <a:t>Leads to genetic discrimination issue</a:t>
            </a:r>
          </a:p>
          <a:p>
            <a:pPr marL="0" indent="0">
              <a:buNone/>
            </a:pPr>
            <a:r>
              <a:rPr lang="en-US" dirty="0"/>
              <a:t>Denial of insurance</a:t>
            </a:r>
          </a:p>
          <a:p>
            <a:pPr marL="0" indent="0">
              <a:buNone/>
            </a:pPr>
            <a:r>
              <a:rPr lang="en-US" dirty="0"/>
              <a:t>Blackmail (plant fake evidence at crime scenes)</a:t>
            </a:r>
          </a:p>
          <a:p>
            <a:endParaRPr lang="en-US" dirty="0"/>
          </a:p>
          <a:p>
            <a:endParaRPr lang="en-US" dirty="0"/>
          </a:p>
          <a:p>
            <a:endParaRPr lang="en-US" dirty="0"/>
          </a:p>
        </p:txBody>
      </p:sp>
    </p:spTree>
    <p:extLst>
      <p:ext uri="{BB962C8B-B14F-4D97-AF65-F5344CB8AC3E}">
        <p14:creationId xmlns:p14="http://schemas.microsoft.com/office/powerpoint/2010/main" val="355843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1B84-D0F5-4121-83C0-94C5742965DB}"/>
              </a:ext>
            </a:extLst>
          </p:cNvPr>
          <p:cNvSpPr>
            <a:spLocks noGrp="1"/>
          </p:cNvSpPr>
          <p:nvPr>
            <p:ph type="title"/>
          </p:nvPr>
        </p:nvSpPr>
        <p:spPr>
          <a:xfrm>
            <a:off x="838200" y="233045"/>
            <a:ext cx="10515600" cy="1325563"/>
          </a:xfrm>
        </p:spPr>
        <p:txBody>
          <a:bodyPr/>
          <a:lstStyle/>
          <a:p>
            <a:r>
              <a:rPr lang="en-US" dirty="0"/>
              <a:t>Scene Introduction</a:t>
            </a:r>
          </a:p>
        </p:txBody>
      </p:sp>
      <p:sp>
        <p:nvSpPr>
          <p:cNvPr id="3" name="Content Placeholder 2">
            <a:extLst>
              <a:ext uri="{FF2B5EF4-FFF2-40B4-BE49-F238E27FC236}">
                <a16:creationId xmlns:a16="http://schemas.microsoft.com/office/drawing/2014/main" id="{702A5B79-C09B-4DB5-9B80-6CBAB7D188D9}"/>
              </a:ext>
            </a:extLst>
          </p:cNvPr>
          <p:cNvSpPr>
            <a:spLocks noGrp="1"/>
          </p:cNvSpPr>
          <p:nvPr>
            <p:ph idx="1"/>
          </p:nvPr>
        </p:nvSpPr>
        <p:spPr>
          <a:xfrm>
            <a:off x="558800" y="1391920"/>
            <a:ext cx="11074400" cy="5100955"/>
          </a:xfrm>
        </p:spPr>
        <p:txBody>
          <a:bodyPr>
            <a:normAutofit/>
          </a:bodyPr>
          <a:lstStyle/>
          <a:p>
            <a:r>
              <a:rPr lang="en-US" dirty="0"/>
              <a:t>Patient data sometimes is shared among medical institutions</a:t>
            </a:r>
          </a:p>
          <a:p>
            <a:r>
              <a:rPr lang="en-US" dirty="0"/>
              <a:t>There are public gene databases for rare gene diseases</a:t>
            </a:r>
          </a:p>
          <a:p>
            <a:pPr marL="0" indent="0">
              <a:buNone/>
            </a:pPr>
            <a:r>
              <a:rPr lang="en-US" dirty="0"/>
              <a:t>Human Genome Project</a:t>
            </a:r>
          </a:p>
          <a:p>
            <a:pPr marL="0" indent="0">
              <a:buNone/>
            </a:pPr>
            <a:r>
              <a:rPr lang="en-US" dirty="0"/>
              <a:t>Research Program (U.S.)</a:t>
            </a:r>
          </a:p>
          <a:p>
            <a:pPr marL="0" indent="0">
              <a:buNone/>
            </a:pPr>
            <a:r>
              <a:rPr lang="en-US" dirty="0"/>
              <a:t>Genomics England (U.K.)</a:t>
            </a:r>
          </a:p>
          <a:p>
            <a:pPr marL="0" indent="0">
              <a:buNone/>
            </a:pPr>
            <a:endParaRPr lang="en-US" dirty="0"/>
          </a:p>
          <a:p>
            <a:r>
              <a:rPr lang="en-US" dirty="0"/>
              <a:t>Patient portal and telehealth programs available as online health services with two major types of privacy threats:</a:t>
            </a:r>
          </a:p>
          <a:p>
            <a:pPr marL="0" indent="0">
              <a:buNone/>
            </a:pPr>
            <a:r>
              <a:rPr lang="en-US" dirty="0"/>
              <a:t>Hijacking during transmission</a:t>
            </a:r>
          </a:p>
          <a:p>
            <a:pPr marL="0" indent="0">
              <a:buNone/>
            </a:pPr>
            <a:r>
              <a:rPr lang="en-US" dirty="0"/>
              <a:t>Privacy leak on storage</a:t>
            </a:r>
          </a:p>
        </p:txBody>
      </p:sp>
    </p:spTree>
    <p:extLst>
      <p:ext uri="{BB962C8B-B14F-4D97-AF65-F5344CB8AC3E}">
        <p14:creationId xmlns:p14="http://schemas.microsoft.com/office/powerpoint/2010/main" val="28562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347F7B-5F14-4CA0-BA1F-D437FBE482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925" y="0"/>
            <a:ext cx="8312150" cy="3213100"/>
          </a:xfrm>
        </p:spPr>
      </p:pic>
      <p:sp>
        <p:nvSpPr>
          <p:cNvPr id="6" name="TextBox 5">
            <a:extLst>
              <a:ext uri="{FF2B5EF4-FFF2-40B4-BE49-F238E27FC236}">
                <a16:creationId xmlns:a16="http://schemas.microsoft.com/office/drawing/2014/main" id="{A5225270-871A-453C-A069-3448B3E33398}"/>
              </a:ext>
            </a:extLst>
          </p:cNvPr>
          <p:cNvSpPr txBox="1"/>
          <p:nvPr/>
        </p:nvSpPr>
        <p:spPr>
          <a:xfrm>
            <a:off x="193040" y="3213100"/>
            <a:ext cx="11805920"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scenario consists of two parts—trusted zone and untrusted zone.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trusted zone has no threats from an adversary. It’s where AnomiGAN can be deployed.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untrusted zone has two parts— online medical services and third parties (Google, Amazon and Dropbox).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User data is transferred to online medical services which will provide diagnostic results, then the results will be stored in third parties on user’s consent.  </a:t>
            </a:r>
          </a:p>
          <a:p>
            <a:endParaRPr lang="en-US" dirty="0"/>
          </a:p>
          <a:p>
            <a:endParaRPr lang="en-US" dirty="0"/>
          </a:p>
        </p:txBody>
      </p:sp>
    </p:spTree>
    <p:extLst>
      <p:ext uri="{BB962C8B-B14F-4D97-AF65-F5344CB8AC3E}">
        <p14:creationId xmlns:p14="http://schemas.microsoft.com/office/powerpoint/2010/main" val="164480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AFE02-CC83-40E6-A385-94D9FEC65DE8}"/>
              </a:ext>
            </a:extLst>
          </p:cNvPr>
          <p:cNvSpPr>
            <a:spLocks noGrp="1"/>
          </p:cNvSpPr>
          <p:nvPr>
            <p:ph idx="1"/>
          </p:nvPr>
        </p:nvSpPr>
        <p:spPr>
          <a:xfrm>
            <a:off x="838200" y="497304"/>
            <a:ext cx="10988040" cy="6116855"/>
          </a:xfrm>
        </p:spPr>
        <p:txBody>
          <a:bodyPr>
            <a:normAutofit/>
          </a:bodyPr>
          <a:lstStyle/>
          <a:p>
            <a:r>
              <a:rPr lang="en-US" dirty="0"/>
              <a:t>This paper focuses on two types of adversaries in online health services</a:t>
            </a:r>
          </a:p>
          <a:p>
            <a:endParaRPr lang="en-US" dirty="0"/>
          </a:p>
          <a:p>
            <a:r>
              <a:rPr lang="en-US" dirty="0"/>
              <a:t>Active</a:t>
            </a:r>
          </a:p>
          <a:p>
            <a:pPr marL="0" indent="0">
              <a:buNone/>
            </a:pPr>
            <a:r>
              <a:rPr lang="en-US" dirty="0"/>
              <a:t>Targets an individual’s private data during the interaction on the fly with the service</a:t>
            </a:r>
          </a:p>
          <a:p>
            <a:pPr marL="0" indent="0">
              <a:buNone/>
            </a:pPr>
            <a:endParaRPr lang="en-US" dirty="0"/>
          </a:p>
          <a:p>
            <a:r>
              <a:rPr lang="en-US" dirty="0"/>
              <a:t>Passive </a:t>
            </a:r>
          </a:p>
          <a:p>
            <a:pPr marL="0" indent="0">
              <a:buNone/>
            </a:pPr>
            <a:r>
              <a:rPr lang="en-US" dirty="0"/>
              <a:t>Targets any information stored online or offline services</a:t>
            </a:r>
          </a:p>
          <a:p>
            <a:pPr marL="0" indent="0">
              <a:buNone/>
            </a:pPr>
            <a:endParaRPr lang="en-US" dirty="0"/>
          </a:p>
          <a:p>
            <a:r>
              <a:rPr lang="en-US" dirty="0"/>
              <a:t>There are also two types of issue related to passive adversaries</a:t>
            </a:r>
          </a:p>
          <a:p>
            <a:pPr marL="0" indent="0">
              <a:buNone/>
            </a:pPr>
            <a:r>
              <a:rPr lang="en-US" dirty="0"/>
              <a:t>Private leak due to security level in the system</a:t>
            </a:r>
          </a:p>
          <a:p>
            <a:pPr marL="0" indent="0">
              <a:buNone/>
            </a:pPr>
            <a:r>
              <a:rPr lang="en-US" dirty="0"/>
              <a:t>Patient information for medical researches upon their consents</a:t>
            </a:r>
          </a:p>
        </p:txBody>
      </p:sp>
    </p:spTree>
    <p:extLst>
      <p:ext uri="{BB962C8B-B14F-4D97-AF65-F5344CB8AC3E}">
        <p14:creationId xmlns:p14="http://schemas.microsoft.com/office/powerpoint/2010/main" val="383479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19986</TotalTime>
  <Words>2146</Words>
  <Application>Microsoft Office PowerPoint</Application>
  <PresentationFormat>Widescreen</PresentationFormat>
  <Paragraphs>340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Cambria Math</vt:lpstr>
      <vt:lpstr>Office Theme</vt:lpstr>
      <vt:lpstr>AnomiGAN: Generative adversarial networks for anonymizing private medical data</vt:lpstr>
      <vt:lpstr>PowerPoint Presentation</vt:lpstr>
      <vt:lpstr>PowerPoint Presentation</vt:lpstr>
      <vt:lpstr>PowerPoint Presentation</vt:lpstr>
      <vt:lpstr>The Value of Privacy: Ethical Reasons</vt:lpstr>
      <vt:lpstr>Biological Reasons</vt:lpstr>
      <vt:lpstr>Scene Introduction</vt:lpstr>
      <vt:lpstr>PowerPoint Presentation</vt:lpstr>
      <vt:lpstr>PowerPoint Presentation</vt:lpstr>
      <vt:lpstr>PowerPoint Presentation</vt:lpstr>
      <vt:lpstr>PowerPoint Presentation</vt:lpstr>
      <vt:lpstr>Approaches to Improve Protection of Personal Medical Data</vt:lpstr>
      <vt:lpstr>Why GANs</vt:lpstr>
      <vt:lpstr>PowerPoint Presentation</vt:lpstr>
      <vt:lpstr>PowerPoint Presentation</vt:lpstr>
      <vt:lpstr>PowerPoint Presentation</vt:lpstr>
      <vt:lpstr>PowerPoint Presentation</vt:lpstr>
      <vt:lpstr>Differential Privacy</vt:lpstr>
      <vt:lpstr>Definition (Differential Privacy)</vt:lpstr>
      <vt:lpstr>PowerPoint Presentation</vt:lpstr>
      <vt:lpstr>Threat Model </vt:lpstr>
      <vt:lpstr>PowerPoint Presentation</vt:lpstr>
      <vt:lpstr>PowerPoint Presentation</vt:lpstr>
      <vt:lpstr>PowerPoint Presentation</vt:lpstr>
      <vt:lpstr>The architecture of model training</vt:lpstr>
      <vt:lpstr>PowerPoint Presentation</vt:lpstr>
      <vt:lpstr>PowerPoint Presentation</vt:lpstr>
      <vt:lpstr>PowerPoint Presentation</vt:lpstr>
      <vt:lpstr>PowerPoint Presentation</vt:lpstr>
      <vt:lpstr>Security Principle of Anonimized GANs</vt:lpstr>
      <vt:lpstr>Proof</vt:lpstr>
      <vt:lpstr>PowerPoint Presentation</vt:lpstr>
      <vt:lpstr>Results</vt:lpstr>
      <vt:lpstr>Dataset</vt:lpstr>
      <vt:lpstr>Target Classifiers</vt:lpstr>
      <vt:lpstr>Model Training</vt:lpstr>
      <vt:lpstr>Evaluation Process</vt:lpstr>
      <vt:lpstr>PowerPoint Presentation</vt:lpstr>
      <vt:lpstr>Comparison to Differential Privacy</vt:lpstr>
      <vt:lpstr>Parameter Comparison of Breast Cancer</vt:lpstr>
      <vt:lpstr>Parameter Comparison of Chronic Kidney Disease</vt:lpstr>
      <vt:lpstr>PowerPoint Presentation</vt:lpstr>
      <vt:lpstr>Performance Comparison</vt:lpstr>
      <vt:lpstr>Correlation between features of both diseases</vt:lpstr>
      <vt:lpstr>Comparison of privacy parameter "λ" _e</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AnomiGAN: Generative adversarial networks for anonymizing pirvate medical data</dc:title>
  <dc:creator>J W</dc:creator>
  <cp:lastModifiedBy>J W</cp:lastModifiedBy>
  <cp:revision>244</cp:revision>
  <dcterms:created xsi:type="dcterms:W3CDTF">2019-03-08T01:00:10Z</dcterms:created>
  <dcterms:modified xsi:type="dcterms:W3CDTF">2019-04-28T14:05:55Z</dcterms:modified>
</cp:coreProperties>
</file>